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8"/>
  </p:notesMasterIdLst>
  <p:sldIdLst>
    <p:sldId id="256" r:id="rId2"/>
    <p:sldId id="341" r:id="rId3"/>
    <p:sldId id="266" r:id="rId4"/>
    <p:sldId id="267" r:id="rId5"/>
    <p:sldId id="269" r:id="rId6"/>
    <p:sldId id="270" r:id="rId7"/>
    <p:sldId id="271" r:id="rId8"/>
    <p:sldId id="273" r:id="rId9"/>
    <p:sldId id="274" r:id="rId10"/>
    <p:sldId id="275" r:id="rId11"/>
    <p:sldId id="276" r:id="rId12"/>
    <p:sldId id="277" r:id="rId13"/>
    <p:sldId id="278" r:id="rId14"/>
    <p:sldId id="282" r:id="rId15"/>
    <p:sldId id="272" r:id="rId16"/>
    <p:sldId id="279" r:id="rId17"/>
    <p:sldId id="283" r:id="rId18"/>
    <p:sldId id="280" r:id="rId19"/>
    <p:sldId id="281" r:id="rId20"/>
    <p:sldId id="286" r:id="rId21"/>
    <p:sldId id="268" r:id="rId22"/>
    <p:sldId id="284" r:id="rId23"/>
    <p:sldId id="287" r:id="rId24"/>
    <p:sldId id="260" r:id="rId25"/>
    <p:sldId id="288" r:id="rId26"/>
    <p:sldId id="295" r:id="rId27"/>
    <p:sldId id="296" r:id="rId28"/>
    <p:sldId id="297" r:id="rId29"/>
    <p:sldId id="289" r:id="rId30"/>
    <p:sldId id="291" r:id="rId31"/>
    <p:sldId id="290" r:id="rId32"/>
    <p:sldId id="285" r:id="rId33"/>
    <p:sldId id="292" r:id="rId34"/>
    <p:sldId id="293" r:id="rId35"/>
    <p:sldId id="294" r:id="rId36"/>
    <p:sldId id="300" r:id="rId37"/>
    <p:sldId id="298" r:id="rId38"/>
    <p:sldId id="299" r:id="rId39"/>
    <p:sldId id="301" r:id="rId40"/>
    <p:sldId id="302" r:id="rId41"/>
    <p:sldId id="303" r:id="rId42"/>
    <p:sldId id="304" r:id="rId43"/>
    <p:sldId id="261" r:id="rId44"/>
    <p:sldId id="305" r:id="rId45"/>
    <p:sldId id="306" r:id="rId46"/>
    <p:sldId id="307" r:id="rId47"/>
    <p:sldId id="310" r:id="rId48"/>
    <p:sldId id="311" r:id="rId49"/>
    <p:sldId id="263" r:id="rId50"/>
    <p:sldId id="309" r:id="rId51"/>
    <p:sldId id="312" r:id="rId52"/>
    <p:sldId id="313" r:id="rId53"/>
    <p:sldId id="314" r:id="rId54"/>
    <p:sldId id="315" r:id="rId55"/>
    <p:sldId id="316" r:id="rId56"/>
    <p:sldId id="317" r:id="rId57"/>
    <p:sldId id="318" r:id="rId58"/>
    <p:sldId id="319" r:id="rId59"/>
    <p:sldId id="308" r:id="rId60"/>
    <p:sldId id="320" r:id="rId61"/>
    <p:sldId id="330" r:id="rId62"/>
    <p:sldId id="321" r:id="rId63"/>
    <p:sldId id="323" r:id="rId64"/>
    <p:sldId id="324" r:id="rId65"/>
    <p:sldId id="325" r:id="rId66"/>
    <p:sldId id="327" r:id="rId67"/>
    <p:sldId id="328" r:id="rId68"/>
    <p:sldId id="329" r:id="rId69"/>
    <p:sldId id="331" r:id="rId70"/>
    <p:sldId id="332" r:id="rId71"/>
    <p:sldId id="333" r:id="rId72"/>
    <p:sldId id="334" r:id="rId73"/>
    <p:sldId id="335" r:id="rId74"/>
    <p:sldId id="336" r:id="rId75"/>
    <p:sldId id="337" r:id="rId76"/>
    <p:sldId id="339" r:id="rId7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11" autoAdjust="0"/>
    <p:restoredTop sz="70035" autoAdjust="0"/>
  </p:normalViewPr>
  <p:slideViewPr>
    <p:cSldViewPr snapToGrid="0" snapToObjects="1">
      <p:cViewPr varScale="1">
        <p:scale>
          <a:sx n="80" d="100"/>
          <a:sy n="80" d="100"/>
        </p:scale>
        <p:origin x="2328" y="7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DFB764-D7EB-4EE8-954F-E0CBB02E64E2}" type="datetimeFigureOut">
              <a:rPr lang="en-CA" smtClean="0"/>
              <a:t>2020-03-21</a:t>
            </a:fld>
            <a:endParaRPr lang="en-CA"/>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8EC674-9443-45CB-9F7F-F74F38673B05}" type="slidenum">
              <a:rPr lang="en-CA" smtClean="0"/>
              <a:t>‹#›</a:t>
            </a:fld>
            <a:endParaRPr lang="en-CA"/>
          </a:p>
        </p:txBody>
      </p:sp>
    </p:spTree>
    <p:extLst>
      <p:ext uri="{BB962C8B-B14F-4D97-AF65-F5344CB8AC3E}">
        <p14:creationId xmlns:p14="http://schemas.microsoft.com/office/powerpoint/2010/main" val="3716399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58EC674-9443-45CB-9F7F-F74F38673B05}" type="slidenum">
              <a:rPr lang="en-CA" smtClean="0"/>
              <a:t>1</a:t>
            </a:fld>
            <a:endParaRPr lang="en-CA"/>
          </a:p>
        </p:txBody>
      </p:sp>
    </p:spTree>
    <p:extLst>
      <p:ext uri="{BB962C8B-B14F-4D97-AF65-F5344CB8AC3E}">
        <p14:creationId xmlns:p14="http://schemas.microsoft.com/office/powerpoint/2010/main" val="555639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scala</a:t>
            </a:r>
            <a:r>
              <a:rPr lang="en-CA" dirty="0"/>
              <a:t>&gt; class Person {</a:t>
            </a:r>
          </a:p>
          <a:p>
            <a:r>
              <a:rPr lang="en-CA" dirty="0"/>
              <a:t>     | private[this] var count = 0</a:t>
            </a:r>
          </a:p>
          <a:p>
            <a:r>
              <a:rPr lang="en-CA" dirty="0"/>
              <a:t>     |</a:t>
            </a:r>
          </a:p>
          <a:p>
            <a:r>
              <a:rPr lang="en-CA" dirty="0"/>
              <a:t>     | def </a:t>
            </a:r>
            <a:r>
              <a:rPr lang="en-CA" dirty="0" err="1"/>
              <a:t>getCount</a:t>
            </a:r>
            <a:r>
              <a:rPr lang="en-CA" dirty="0"/>
              <a:t>() = count</a:t>
            </a:r>
          </a:p>
          <a:p>
            <a:r>
              <a:rPr lang="en-CA" dirty="0"/>
              <a:t>     |</a:t>
            </a:r>
          </a:p>
          <a:p>
            <a:r>
              <a:rPr lang="en-CA" dirty="0"/>
              <a:t>     | def increment(value: Int) {</a:t>
            </a:r>
          </a:p>
          <a:p>
            <a:r>
              <a:rPr lang="en-CA" dirty="0"/>
              <a:t>     |  count +=value</a:t>
            </a:r>
          </a:p>
          <a:p>
            <a:r>
              <a:rPr lang="en-CA" dirty="0"/>
              <a:t>     | }</a:t>
            </a:r>
          </a:p>
          <a:p>
            <a:r>
              <a:rPr lang="en-CA" dirty="0"/>
              <a:t>     | def compare(other: Person): Boolean = {</a:t>
            </a:r>
          </a:p>
          <a:p>
            <a:r>
              <a:rPr lang="en-CA" dirty="0"/>
              <a:t>     |   (other.count &gt;= count)</a:t>
            </a:r>
          </a:p>
          <a:p>
            <a:r>
              <a:rPr lang="en-CA" dirty="0"/>
              <a:t>     | }</a:t>
            </a:r>
          </a:p>
          <a:p>
            <a:r>
              <a:rPr lang="en-CA" dirty="0"/>
              <a:t>     | }</a:t>
            </a:r>
          </a:p>
          <a:p>
            <a:endParaRPr lang="en-CA" dirty="0"/>
          </a:p>
          <a:p>
            <a:r>
              <a:rPr lang="en-CA" dirty="0"/>
              <a:t>Slide 19</a:t>
            </a:r>
          </a:p>
        </p:txBody>
      </p:sp>
      <p:sp>
        <p:nvSpPr>
          <p:cNvPr id="4" name="Slide Number Placeholder 3"/>
          <p:cNvSpPr>
            <a:spLocks noGrp="1"/>
          </p:cNvSpPr>
          <p:nvPr>
            <p:ph type="sldNum" sz="quarter" idx="5"/>
          </p:nvPr>
        </p:nvSpPr>
        <p:spPr/>
        <p:txBody>
          <a:bodyPr/>
          <a:lstStyle/>
          <a:p>
            <a:fld id="{D58EC674-9443-45CB-9F7F-F74F38673B05}" type="slidenum">
              <a:rPr lang="en-CA" smtClean="0"/>
              <a:t>12</a:t>
            </a:fld>
            <a:endParaRPr lang="en-CA"/>
          </a:p>
        </p:txBody>
      </p:sp>
    </p:spTree>
    <p:extLst>
      <p:ext uri="{BB962C8B-B14F-4D97-AF65-F5344CB8AC3E}">
        <p14:creationId xmlns:p14="http://schemas.microsoft.com/office/powerpoint/2010/main" val="12190398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Whenever I define a variable it will generate each variable to the  field of the class .because it’s a field It generates getter and setter as well</a:t>
            </a:r>
          </a:p>
        </p:txBody>
      </p:sp>
      <p:sp>
        <p:nvSpPr>
          <p:cNvPr id="4" name="Slide Number Placeholder 3"/>
          <p:cNvSpPr>
            <a:spLocks noGrp="1"/>
          </p:cNvSpPr>
          <p:nvPr>
            <p:ph type="sldNum" sz="quarter" idx="5"/>
          </p:nvPr>
        </p:nvSpPr>
        <p:spPr/>
        <p:txBody>
          <a:bodyPr/>
          <a:lstStyle/>
          <a:p>
            <a:fld id="{D58EC674-9443-45CB-9F7F-F74F38673B05}" type="slidenum">
              <a:rPr lang="en-CA" smtClean="0"/>
              <a:t>13</a:t>
            </a:fld>
            <a:endParaRPr lang="en-CA"/>
          </a:p>
        </p:txBody>
      </p:sp>
    </p:spTree>
    <p:extLst>
      <p:ext uri="{BB962C8B-B14F-4D97-AF65-F5344CB8AC3E}">
        <p14:creationId xmlns:p14="http://schemas.microsoft.com/office/powerpoint/2010/main" val="22563556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Default empty primary constructor () :public Person($</a:t>
            </a:r>
            <a:r>
              <a:rPr lang="en-CA" dirty="0" err="1"/>
              <a:t>iw</a:t>
            </a:r>
            <a:r>
              <a:rPr lang="en-CA" dirty="0"/>
              <a:t>) </a:t>
            </a:r>
          </a:p>
          <a:p>
            <a:endParaRPr lang="en-CA" dirty="0"/>
          </a:p>
          <a:p>
            <a:r>
              <a:rPr lang="en-CA" b="1" dirty="0"/>
              <a:t>Default primary constructor (</a:t>
            </a:r>
            <a:r>
              <a:rPr lang="en-CA" b="1" dirty="0" err="1"/>
              <a:t>Top,first</a:t>
            </a:r>
            <a:r>
              <a:rPr lang="en-CA" b="1" dirty="0"/>
              <a:t> screen shot) : </a:t>
            </a:r>
            <a:r>
              <a:rPr lang="en-CA" dirty="0"/>
              <a:t>I have not defined any primary constructor so it takes the default primary constructor which is public Person($</a:t>
            </a:r>
            <a:r>
              <a:rPr lang="en-CA" dirty="0" err="1"/>
              <a:t>iw</a:t>
            </a:r>
            <a:r>
              <a:rPr lang="en-CA" dirty="0"/>
              <a:t>)</a:t>
            </a:r>
          </a:p>
          <a:p>
            <a:endParaRPr lang="en-CA" dirty="0"/>
          </a:p>
          <a:p>
            <a:r>
              <a:rPr lang="en-CA" dirty="0"/>
              <a:t>In the second screen shot I define my primary constructor “class Person(var age: Int) {}” so no longer I can run “</a:t>
            </a:r>
            <a:r>
              <a:rPr lang="en-CA" dirty="0" err="1"/>
              <a:t>val</a:t>
            </a:r>
            <a:r>
              <a:rPr lang="en-CA" dirty="0"/>
              <a:t> person = new Person” .I need to pass a value “</a:t>
            </a:r>
            <a:r>
              <a:rPr lang="en-CA" dirty="0" err="1"/>
              <a:t>val</a:t>
            </a:r>
            <a:r>
              <a:rPr lang="en-CA" dirty="0"/>
              <a:t> person = new Person(20)”</a:t>
            </a:r>
          </a:p>
        </p:txBody>
      </p:sp>
      <p:sp>
        <p:nvSpPr>
          <p:cNvPr id="4" name="Slide Number Placeholder 3"/>
          <p:cNvSpPr>
            <a:spLocks noGrp="1"/>
          </p:cNvSpPr>
          <p:nvPr>
            <p:ph type="sldNum" sz="quarter" idx="5"/>
          </p:nvPr>
        </p:nvSpPr>
        <p:spPr/>
        <p:txBody>
          <a:bodyPr/>
          <a:lstStyle/>
          <a:p>
            <a:fld id="{D58EC674-9443-45CB-9F7F-F74F38673B05}" type="slidenum">
              <a:rPr lang="en-CA" smtClean="0"/>
              <a:t>14</a:t>
            </a:fld>
            <a:endParaRPr lang="en-CA"/>
          </a:p>
        </p:txBody>
      </p:sp>
    </p:spTree>
    <p:extLst>
      <p:ext uri="{BB962C8B-B14F-4D97-AF65-F5344CB8AC3E}">
        <p14:creationId xmlns:p14="http://schemas.microsoft.com/office/powerpoint/2010/main" val="39479315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a:p>
            <a:endParaRPr lang="en-CA" dirty="0"/>
          </a:p>
          <a:p>
            <a:endParaRPr lang="en-CA" dirty="0"/>
          </a:p>
        </p:txBody>
      </p:sp>
      <p:sp>
        <p:nvSpPr>
          <p:cNvPr id="4" name="Slide Number Placeholder 3"/>
          <p:cNvSpPr>
            <a:spLocks noGrp="1"/>
          </p:cNvSpPr>
          <p:nvPr>
            <p:ph type="sldNum" sz="quarter" idx="5"/>
          </p:nvPr>
        </p:nvSpPr>
        <p:spPr/>
        <p:txBody>
          <a:bodyPr/>
          <a:lstStyle/>
          <a:p>
            <a:fld id="{D58EC674-9443-45CB-9F7F-F74F38673B05}" type="slidenum">
              <a:rPr lang="en-CA" smtClean="0"/>
              <a:t>16</a:t>
            </a:fld>
            <a:endParaRPr lang="en-CA"/>
          </a:p>
        </p:txBody>
      </p:sp>
    </p:spTree>
    <p:extLst>
      <p:ext uri="{BB962C8B-B14F-4D97-AF65-F5344CB8AC3E}">
        <p14:creationId xmlns:p14="http://schemas.microsoft.com/office/powerpoint/2010/main" val="27277563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58EC674-9443-45CB-9F7F-F74F38673B05}" type="slidenum">
              <a:rPr lang="en-CA" smtClean="0"/>
              <a:t>17</a:t>
            </a:fld>
            <a:endParaRPr lang="en-CA"/>
          </a:p>
        </p:txBody>
      </p:sp>
    </p:spTree>
    <p:extLst>
      <p:ext uri="{BB962C8B-B14F-4D97-AF65-F5344CB8AC3E}">
        <p14:creationId xmlns:p14="http://schemas.microsoft.com/office/powerpoint/2010/main" val="16444194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58EC674-9443-45CB-9F7F-F74F38673B05}" type="slidenum">
              <a:rPr lang="en-CA" smtClean="0"/>
              <a:t>18</a:t>
            </a:fld>
            <a:endParaRPr lang="en-CA"/>
          </a:p>
        </p:txBody>
      </p:sp>
    </p:spTree>
    <p:extLst>
      <p:ext uri="{BB962C8B-B14F-4D97-AF65-F5344CB8AC3E}">
        <p14:creationId xmlns:p14="http://schemas.microsoft.com/office/powerpoint/2010/main" val="17589459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t>
            </a:r>
            <a:r>
              <a:rPr lang="en-CA" b="1" dirty="0" err="1"/>
              <a:t>BeanProperty</a:t>
            </a:r>
            <a:r>
              <a:rPr lang="en-CA" b="1" dirty="0"/>
              <a:t> is meant for Java interoperability</a:t>
            </a:r>
          </a:p>
        </p:txBody>
      </p:sp>
      <p:sp>
        <p:nvSpPr>
          <p:cNvPr id="4" name="Slide Number Placeholder 3"/>
          <p:cNvSpPr>
            <a:spLocks noGrp="1"/>
          </p:cNvSpPr>
          <p:nvPr>
            <p:ph type="sldNum" sz="quarter" idx="5"/>
          </p:nvPr>
        </p:nvSpPr>
        <p:spPr/>
        <p:txBody>
          <a:bodyPr/>
          <a:lstStyle/>
          <a:p>
            <a:fld id="{D58EC674-9443-45CB-9F7F-F74F38673B05}" type="slidenum">
              <a:rPr lang="en-CA" smtClean="0"/>
              <a:t>19</a:t>
            </a:fld>
            <a:endParaRPr lang="en-CA"/>
          </a:p>
        </p:txBody>
      </p:sp>
    </p:spTree>
    <p:extLst>
      <p:ext uri="{BB962C8B-B14F-4D97-AF65-F5344CB8AC3E}">
        <p14:creationId xmlns:p14="http://schemas.microsoft.com/office/powerpoint/2010/main" val="28448545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58EC674-9443-45CB-9F7F-F74F38673B05}" type="slidenum">
              <a:rPr lang="en-CA" smtClean="0"/>
              <a:t>20</a:t>
            </a:fld>
            <a:endParaRPr lang="en-CA"/>
          </a:p>
        </p:txBody>
      </p:sp>
    </p:spTree>
    <p:extLst>
      <p:ext uri="{BB962C8B-B14F-4D97-AF65-F5344CB8AC3E}">
        <p14:creationId xmlns:p14="http://schemas.microsoft.com/office/powerpoint/2010/main" val="4511645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 both classes I define variable “age” but in the second one I used it within procedure however in the first one I have not used anywhere </a:t>
            </a:r>
          </a:p>
          <a:p>
            <a:r>
              <a:rPr lang="en-CA" dirty="0"/>
              <a:t>In the second one which I used “age” in the procedure the Variable become a class variable </a:t>
            </a:r>
          </a:p>
          <a:p>
            <a:r>
              <a:rPr lang="en-CA" dirty="0"/>
              <a:t>===========================================</a:t>
            </a:r>
          </a:p>
          <a:p>
            <a:r>
              <a:rPr lang="en-CA" dirty="0"/>
              <a:t>private final int age;</a:t>
            </a:r>
          </a:p>
          <a:p>
            <a:r>
              <a:rPr lang="en-CA" dirty="0"/>
              <a:t>public void </a:t>
            </a:r>
            <a:r>
              <a:rPr lang="en-CA" dirty="0" err="1"/>
              <a:t>showAge</a:t>
            </a:r>
            <a:r>
              <a:rPr lang="en-CA" dirty="0"/>
              <a:t>()</a:t>
            </a:r>
          </a:p>
          <a:p>
            <a:endParaRPr lang="en-CA" dirty="0"/>
          </a:p>
          <a:p>
            <a:r>
              <a:rPr lang="en-CA" dirty="0"/>
              <a:t>However in the first one variable is no where </a:t>
            </a:r>
          </a:p>
          <a:p>
            <a:r>
              <a:rPr lang="en-CA" dirty="0"/>
              <a:t>public Person($</a:t>
            </a:r>
            <a:r>
              <a:rPr lang="en-CA" dirty="0" err="1"/>
              <a:t>iw</a:t>
            </a:r>
            <a:r>
              <a:rPr lang="en-CA" dirty="0"/>
              <a:t>, int);</a:t>
            </a:r>
          </a:p>
        </p:txBody>
      </p:sp>
      <p:sp>
        <p:nvSpPr>
          <p:cNvPr id="4" name="Slide Number Placeholder 3"/>
          <p:cNvSpPr>
            <a:spLocks noGrp="1"/>
          </p:cNvSpPr>
          <p:nvPr>
            <p:ph type="sldNum" sz="quarter" idx="5"/>
          </p:nvPr>
        </p:nvSpPr>
        <p:spPr/>
        <p:txBody>
          <a:bodyPr/>
          <a:lstStyle/>
          <a:p>
            <a:fld id="{D58EC674-9443-45CB-9F7F-F74F38673B05}" type="slidenum">
              <a:rPr lang="en-CA" smtClean="0"/>
              <a:t>21</a:t>
            </a:fld>
            <a:endParaRPr lang="en-CA"/>
          </a:p>
        </p:txBody>
      </p:sp>
    </p:spTree>
    <p:extLst>
      <p:ext uri="{BB962C8B-B14F-4D97-AF65-F5344CB8AC3E}">
        <p14:creationId xmlns:p14="http://schemas.microsoft.com/office/powerpoint/2010/main" val="1297665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err="1">
                <a:solidFill>
                  <a:srgbClr val="FF0000"/>
                </a:solidFill>
                <a:latin typeface="Times New Roman" panose="02020603050405020304" pitchFamily="18" charset="0"/>
                <a:cs typeface="Times New Roman" panose="02020603050405020304" pitchFamily="18" charset="0"/>
              </a:rPr>
              <a:t>ShowAge</a:t>
            </a:r>
            <a:r>
              <a:rPr lang="en-CA" sz="1200" dirty="0">
                <a:solidFill>
                  <a:srgbClr val="FF0000"/>
                </a:solidFill>
                <a:latin typeface="Times New Roman" panose="02020603050405020304" pitchFamily="18" charset="0"/>
                <a:cs typeface="Times New Roman" panose="02020603050405020304" pitchFamily="18" charset="0"/>
              </a:rPr>
              <a:t> is different methods</a:t>
            </a:r>
          </a:p>
          <a:p>
            <a:endParaRPr lang="en-CA" dirty="0"/>
          </a:p>
        </p:txBody>
      </p:sp>
      <p:sp>
        <p:nvSpPr>
          <p:cNvPr id="4" name="Slide Number Placeholder 3"/>
          <p:cNvSpPr>
            <a:spLocks noGrp="1"/>
          </p:cNvSpPr>
          <p:nvPr>
            <p:ph type="sldNum" sz="quarter" idx="5"/>
          </p:nvPr>
        </p:nvSpPr>
        <p:spPr/>
        <p:txBody>
          <a:bodyPr/>
          <a:lstStyle/>
          <a:p>
            <a:fld id="{D58EC674-9443-45CB-9F7F-F74F38673B05}" type="slidenum">
              <a:rPr lang="en-CA" smtClean="0"/>
              <a:t>22</a:t>
            </a:fld>
            <a:endParaRPr lang="en-CA"/>
          </a:p>
        </p:txBody>
      </p:sp>
    </p:spTree>
    <p:extLst>
      <p:ext uri="{BB962C8B-B14F-4D97-AF65-F5344CB8AC3E}">
        <p14:creationId xmlns:p14="http://schemas.microsoft.com/office/powerpoint/2010/main" val="2975325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Scala has its own compiler. It compile each code to byte code.</a:t>
            </a:r>
          </a:p>
          <a:p>
            <a:r>
              <a:rPr lang="en-CA" dirty="0"/>
              <a:t>JVM compile one at a time.</a:t>
            </a:r>
          </a:p>
          <a:p>
            <a:r>
              <a:rPr lang="en-CA" dirty="0"/>
              <a:t>Scala automatically generates the setter and getter for “age”</a:t>
            </a:r>
          </a:p>
          <a:p>
            <a:r>
              <a:rPr lang="en-CA" dirty="0"/>
              <a:t>The moment we define var age it will create “ private int age;”</a:t>
            </a:r>
          </a:p>
          <a:p>
            <a:endParaRPr lang="en-CA" dirty="0"/>
          </a:p>
          <a:p>
            <a:r>
              <a:rPr lang="en-CA" b="1" dirty="0"/>
              <a:t>“ public int age();” </a:t>
            </a:r>
            <a:r>
              <a:rPr lang="en-CA" dirty="0"/>
              <a:t>is a getter   (accessor method)</a:t>
            </a:r>
          </a:p>
          <a:p>
            <a:r>
              <a:rPr lang="en-CA" dirty="0"/>
              <a:t> </a:t>
            </a:r>
            <a:r>
              <a:rPr lang="en-CA" b="1" dirty="0"/>
              <a:t>“public void </a:t>
            </a:r>
            <a:r>
              <a:rPr lang="en-CA" b="1" dirty="0" err="1"/>
              <a:t>age_$eq</a:t>
            </a:r>
            <a:r>
              <a:rPr lang="en-CA" b="1" dirty="0"/>
              <a:t>(int);” </a:t>
            </a:r>
            <a:r>
              <a:rPr lang="en-CA" dirty="0"/>
              <a:t>is a setter . _$eq means _equal to</a:t>
            </a:r>
          </a:p>
          <a:p>
            <a:r>
              <a:rPr lang="en-CA" b="1" dirty="0"/>
              <a:t>public Person($</a:t>
            </a:r>
            <a:r>
              <a:rPr lang="en-CA" b="1" dirty="0" err="1"/>
              <a:t>iw</a:t>
            </a:r>
            <a:r>
              <a:rPr lang="en-CA" b="1" dirty="0"/>
              <a:t>); </a:t>
            </a:r>
            <a:r>
              <a:rPr lang="en-CA" dirty="0"/>
              <a:t>: constructor of the class</a:t>
            </a:r>
          </a:p>
          <a:p>
            <a:endParaRPr lang="en-CA" dirty="0"/>
          </a:p>
          <a:p>
            <a:r>
              <a:rPr lang="en-CA" dirty="0"/>
              <a:t>Person (class name) = Person@694b1ddb (Hash code)</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Without bracket also works  </a:t>
            </a:r>
          </a:p>
          <a:p>
            <a:endParaRPr lang="en-CA" dirty="0"/>
          </a:p>
          <a:p>
            <a:endParaRPr lang="en-CA" dirty="0"/>
          </a:p>
        </p:txBody>
      </p:sp>
      <p:sp>
        <p:nvSpPr>
          <p:cNvPr id="4" name="Slide Number Placeholder 3"/>
          <p:cNvSpPr>
            <a:spLocks noGrp="1"/>
          </p:cNvSpPr>
          <p:nvPr>
            <p:ph type="sldNum" sz="quarter" idx="5"/>
          </p:nvPr>
        </p:nvSpPr>
        <p:spPr/>
        <p:txBody>
          <a:bodyPr/>
          <a:lstStyle/>
          <a:p>
            <a:fld id="{D58EC674-9443-45CB-9F7F-F74F38673B05}" type="slidenum">
              <a:rPr lang="en-CA" smtClean="0"/>
              <a:t>3</a:t>
            </a:fld>
            <a:endParaRPr lang="en-CA"/>
          </a:p>
        </p:txBody>
      </p:sp>
    </p:spTree>
    <p:extLst>
      <p:ext uri="{BB962C8B-B14F-4D97-AF65-F5344CB8AC3E}">
        <p14:creationId xmlns:p14="http://schemas.microsoft.com/office/powerpoint/2010/main" val="3405218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What is the different between the object within the class and this object ?</a:t>
            </a:r>
          </a:p>
          <a:p>
            <a:endParaRPr lang="en-CA" dirty="0"/>
          </a:p>
        </p:txBody>
      </p:sp>
      <p:sp>
        <p:nvSpPr>
          <p:cNvPr id="4" name="Slide Number Placeholder 3"/>
          <p:cNvSpPr>
            <a:spLocks noGrp="1"/>
          </p:cNvSpPr>
          <p:nvPr>
            <p:ph type="sldNum" sz="quarter" idx="5"/>
          </p:nvPr>
        </p:nvSpPr>
        <p:spPr/>
        <p:txBody>
          <a:bodyPr/>
          <a:lstStyle/>
          <a:p>
            <a:fld id="{D58EC674-9443-45CB-9F7F-F74F38673B05}" type="slidenum">
              <a:rPr lang="en-CA" smtClean="0"/>
              <a:t>25</a:t>
            </a:fld>
            <a:endParaRPr lang="en-CA"/>
          </a:p>
        </p:txBody>
      </p:sp>
    </p:spTree>
    <p:extLst>
      <p:ext uri="{BB962C8B-B14F-4D97-AF65-F5344CB8AC3E}">
        <p14:creationId xmlns:p14="http://schemas.microsoft.com/office/powerpoint/2010/main" val="39248498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Object can be an application object</a:t>
            </a:r>
          </a:p>
        </p:txBody>
      </p:sp>
      <p:sp>
        <p:nvSpPr>
          <p:cNvPr id="4" name="Slide Number Placeholder 3"/>
          <p:cNvSpPr>
            <a:spLocks noGrp="1"/>
          </p:cNvSpPr>
          <p:nvPr>
            <p:ph type="sldNum" sz="quarter" idx="5"/>
          </p:nvPr>
        </p:nvSpPr>
        <p:spPr/>
        <p:txBody>
          <a:bodyPr/>
          <a:lstStyle/>
          <a:p>
            <a:fld id="{D58EC674-9443-45CB-9F7F-F74F38673B05}" type="slidenum">
              <a:rPr lang="en-CA" smtClean="0"/>
              <a:t>29</a:t>
            </a:fld>
            <a:endParaRPr lang="en-CA"/>
          </a:p>
        </p:txBody>
      </p:sp>
    </p:spTree>
    <p:extLst>
      <p:ext uri="{BB962C8B-B14F-4D97-AF65-F5344CB8AC3E}">
        <p14:creationId xmlns:p14="http://schemas.microsoft.com/office/powerpoint/2010/main" val="12668603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Employee (var …) is primary constructor</a:t>
            </a:r>
          </a:p>
          <a:p>
            <a:endParaRPr lang="en-CA" dirty="0"/>
          </a:p>
          <a:p>
            <a:endParaRPr lang="en-CA" dirty="0"/>
          </a:p>
          <a:p>
            <a:endParaRPr lang="en-CA" dirty="0"/>
          </a:p>
        </p:txBody>
      </p:sp>
      <p:sp>
        <p:nvSpPr>
          <p:cNvPr id="4" name="Slide Number Placeholder 3"/>
          <p:cNvSpPr>
            <a:spLocks noGrp="1"/>
          </p:cNvSpPr>
          <p:nvPr>
            <p:ph type="sldNum" sz="quarter" idx="5"/>
          </p:nvPr>
        </p:nvSpPr>
        <p:spPr/>
        <p:txBody>
          <a:bodyPr/>
          <a:lstStyle/>
          <a:p>
            <a:fld id="{D58EC674-9443-45CB-9F7F-F74F38673B05}" type="slidenum">
              <a:rPr lang="en-CA" smtClean="0"/>
              <a:t>37</a:t>
            </a:fld>
            <a:endParaRPr lang="en-CA"/>
          </a:p>
        </p:txBody>
      </p:sp>
    </p:spTree>
    <p:extLst>
      <p:ext uri="{BB962C8B-B14F-4D97-AF65-F5344CB8AC3E}">
        <p14:creationId xmlns:p14="http://schemas.microsoft.com/office/powerpoint/2010/main" val="35901956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Then I pass to the auxiliary constructor (name and age) then age will not be 20 it will be overwritten by </a:t>
            </a:r>
            <a:r>
              <a:rPr lang="en-CA" dirty="0" err="1"/>
              <a:t>newAge</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You see how I call it from main object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b="1" i="1" u="sng" dirty="0"/>
              <a:t>Note :First line in the </a:t>
            </a:r>
            <a:r>
              <a:rPr lang="en-CA" b="1" i="1" u="sng" dirty="0" err="1"/>
              <a:t>Auxilary</a:t>
            </a:r>
            <a:r>
              <a:rPr lang="en-CA" b="1" i="1" u="sng" dirty="0"/>
              <a:t> constructor is a call to the primary constructor</a:t>
            </a:r>
          </a:p>
          <a:p>
            <a:endParaRPr lang="en-CA" dirty="0"/>
          </a:p>
          <a:p>
            <a:r>
              <a:rPr lang="en-CA" dirty="0"/>
              <a:t>This (newname: String, </a:t>
            </a:r>
            <a:r>
              <a:rPr lang="en-CA" dirty="0" err="1"/>
              <a:t>newAge</a:t>
            </a:r>
            <a:r>
              <a:rPr lang="en-CA" dirty="0"/>
              <a:t>: Int) is auxiliary constructor</a:t>
            </a:r>
          </a:p>
          <a:p>
            <a:r>
              <a:rPr lang="en-CA" dirty="0"/>
              <a:t>We always call itself (This(</a:t>
            </a:r>
            <a:r>
              <a:rPr lang="en-CA" dirty="0" err="1"/>
              <a:t>newName</a:t>
            </a:r>
            <a:r>
              <a:rPr lang="en-CA" dirty="0"/>
              <a:t>)</a:t>
            </a:r>
          </a:p>
          <a:p>
            <a:endParaRPr lang="en-CA" dirty="0"/>
          </a:p>
          <a:p>
            <a:r>
              <a:rPr lang="en-CA" dirty="0"/>
              <a:t>I passed “Pedram” name to Employee class and under Employee class the default age is 20</a:t>
            </a:r>
          </a:p>
          <a:p>
            <a:r>
              <a:rPr lang="en-CA" dirty="0"/>
              <a:t>Auxiliary constructor is a procedure but it calls “this”</a:t>
            </a:r>
          </a:p>
          <a:p>
            <a:endParaRPr lang="en-CA" dirty="0"/>
          </a:p>
          <a:p>
            <a:endParaRPr lang="en-CA" dirty="0"/>
          </a:p>
          <a:p>
            <a:r>
              <a:rPr lang="en-CA" dirty="0"/>
              <a:t>The auxiliary constructor in Scala is used for constructor overloading and defined as a method using this name. ... Hence, every auxiliary constructor invokes directly or indirectly to a primary constructor. We can call the primary constructor or other auxiliary constructor using this </a:t>
            </a:r>
          </a:p>
        </p:txBody>
      </p:sp>
      <p:sp>
        <p:nvSpPr>
          <p:cNvPr id="4" name="Slide Number Placeholder 3"/>
          <p:cNvSpPr>
            <a:spLocks noGrp="1"/>
          </p:cNvSpPr>
          <p:nvPr>
            <p:ph type="sldNum" sz="quarter" idx="5"/>
          </p:nvPr>
        </p:nvSpPr>
        <p:spPr/>
        <p:txBody>
          <a:bodyPr/>
          <a:lstStyle/>
          <a:p>
            <a:fld id="{D58EC674-9443-45CB-9F7F-F74F38673B05}" type="slidenum">
              <a:rPr lang="en-CA" smtClean="0"/>
              <a:t>38</a:t>
            </a:fld>
            <a:endParaRPr lang="en-CA"/>
          </a:p>
        </p:txBody>
      </p:sp>
    </p:spTree>
    <p:extLst>
      <p:ext uri="{BB962C8B-B14F-4D97-AF65-F5344CB8AC3E}">
        <p14:creationId xmlns:p14="http://schemas.microsoft.com/office/powerpoint/2010/main" val="20017856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second Auxiliary is pointing to the first auxiliary and the first auxiliary pointing to the primary constructor.</a:t>
            </a:r>
          </a:p>
          <a:p>
            <a:r>
              <a:rPr lang="en-CA" dirty="0"/>
              <a:t>If I do not pass id it will get the default id which is “-1”</a:t>
            </a:r>
          </a:p>
        </p:txBody>
      </p:sp>
      <p:sp>
        <p:nvSpPr>
          <p:cNvPr id="4" name="Slide Number Placeholder 3"/>
          <p:cNvSpPr>
            <a:spLocks noGrp="1"/>
          </p:cNvSpPr>
          <p:nvPr>
            <p:ph type="sldNum" sz="quarter" idx="5"/>
          </p:nvPr>
        </p:nvSpPr>
        <p:spPr/>
        <p:txBody>
          <a:bodyPr/>
          <a:lstStyle/>
          <a:p>
            <a:fld id="{D58EC674-9443-45CB-9F7F-F74F38673B05}" type="slidenum">
              <a:rPr lang="en-CA" smtClean="0"/>
              <a:t>39</a:t>
            </a:fld>
            <a:endParaRPr lang="en-CA"/>
          </a:p>
        </p:txBody>
      </p:sp>
    </p:spTree>
    <p:extLst>
      <p:ext uri="{BB962C8B-B14F-4D97-AF65-F5344CB8AC3E}">
        <p14:creationId xmlns:p14="http://schemas.microsoft.com/office/powerpoint/2010/main" val="14230017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58EC674-9443-45CB-9F7F-F74F38673B05}" type="slidenum">
              <a:rPr lang="en-CA" smtClean="0"/>
              <a:t>42</a:t>
            </a:fld>
            <a:endParaRPr lang="en-CA"/>
          </a:p>
        </p:txBody>
      </p:sp>
    </p:spTree>
    <p:extLst>
      <p:ext uri="{BB962C8B-B14F-4D97-AF65-F5344CB8AC3E}">
        <p14:creationId xmlns:p14="http://schemas.microsoft.com/office/powerpoint/2010/main" val="14717602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a:p>
            <a:r>
              <a:rPr lang="en-CA" dirty="0"/>
              <a:t>Companion Object is a essentially is an object which accompany a class to provide more functionality for that class</a:t>
            </a:r>
          </a:p>
          <a:p>
            <a:r>
              <a:rPr lang="en-CA" dirty="0"/>
              <a:t>It has the same name of that class but it provides its own set up functions</a:t>
            </a:r>
          </a:p>
          <a:p>
            <a:r>
              <a:rPr lang="en-CA" dirty="0"/>
              <a:t>Companion Object provides more functionality for that class</a:t>
            </a:r>
          </a:p>
          <a:p>
            <a:r>
              <a:rPr lang="en-CA" b="1" dirty="0"/>
              <a:t>The idea of using of Companion Object is to provide certain utilities on the class which you do not want the object of the class have it but you want to put it in the singleton object and make it available to all classes.</a:t>
            </a:r>
          </a:p>
          <a:p>
            <a:endParaRPr lang="en-CA" dirty="0"/>
          </a:p>
        </p:txBody>
      </p:sp>
      <p:sp>
        <p:nvSpPr>
          <p:cNvPr id="4" name="Slide Number Placeholder 3"/>
          <p:cNvSpPr>
            <a:spLocks noGrp="1"/>
          </p:cNvSpPr>
          <p:nvPr>
            <p:ph type="sldNum" sz="quarter" idx="5"/>
          </p:nvPr>
        </p:nvSpPr>
        <p:spPr/>
        <p:txBody>
          <a:bodyPr/>
          <a:lstStyle/>
          <a:p>
            <a:fld id="{D58EC674-9443-45CB-9F7F-F74F38673B05}" type="slidenum">
              <a:rPr lang="en-CA" smtClean="0"/>
              <a:t>44</a:t>
            </a:fld>
            <a:endParaRPr lang="en-CA"/>
          </a:p>
        </p:txBody>
      </p:sp>
    </p:spTree>
    <p:extLst>
      <p:ext uri="{BB962C8B-B14F-4D97-AF65-F5344CB8AC3E}">
        <p14:creationId xmlns:p14="http://schemas.microsoft.com/office/powerpoint/2010/main" val="11167903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kern="1200" dirty="0">
                <a:solidFill>
                  <a:schemeClr val="tx1"/>
                </a:solidFill>
                <a:latin typeface="+mn-lt"/>
                <a:ea typeface="+mn-ea"/>
                <a:cs typeface="+mn-cs"/>
              </a:rPr>
              <a:t>“age” in def this(age: Int) { refer to the local variable of auxiliary function however “</a:t>
            </a:r>
            <a:r>
              <a:rPr lang="en-CA" sz="1200" b="1" kern="1200" dirty="0" err="1">
                <a:solidFill>
                  <a:schemeClr val="tx1"/>
                </a:solidFill>
                <a:latin typeface="+mn-lt"/>
                <a:ea typeface="+mn-ea"/>
                <a:cs typeface="+mn-cs"/>
              </a:rPr>
              <a:t>this.age</a:t>
            </a:r>
            <a:r>
              <a:rPr lang="en-CA" sz="1200" b="1" kern="1200" dirty="0">
                <a:solidFill>
                  <a:schemeClr val="tx1"/>
                </a:solidFill>
                <a:latin typeface="+mn-lt"/>
                <a:ea typeface="+mn-ea"/>
                <a:cs typeface="+mn-cs"/>
              </a:rPr>
              <a:t>” in </a:t>
            </a:r>
            <a:r>
              <a:rPr lang="en-CA" sz="1200" b="1" kern="1200" dirty="0" err="1">
                <a:solidFill>
                  <a:schemeClr val="tx1"/>
                </a:solidFill>
                <a:latin typeface="+mn-lt"/>
                <a:ea typeface="+mn-ea"/>
                <a:cs typeface="+mn-cs"/>
              </a:rPr>
              <a:t>this.age</a:t>
            </a:r>
            <a:r>
              <a:rPr lang="en-CA" sz="1200" b="1" kern="1200" dirty="0">
                <a:solidFill>
                  <a:schemeClr val="tx1"/>
                </a:solidFill>
                <a:latin typeface="+mn-lt"/>
                <a:ea typeface="+mn-ea"/>
                <a:cs typeface="+mn-cs"/>
              </a:rPr>
              <a:t> = age refer to var age = 0 which is a class variable</a:t>
            </a:r>
            <a:endParaRPr lang="en-CA" dirty="0"/>
          </a:p>
        </p:txBody>
      </p:sp>
      <p:sp>
        <p:nvSpPr>
          <p:cNvPr id="4" name="Slide Number Placeholder 3"/>
          <p:cNvSpPr>
            <a:spLocks noGrp="1"/>
          </p:cNvSpPr>
          <p:nvPr>
            <p:ph type="sldNum" sz="quarter" idx="5"/>
          </p:nvPr>
        </p:nvSpPr>
        <p:spPr/>
        <p:txBody>
          <a:bodyPr/>
          <a:lstStyle/>
          <a:p>
            <a:fld id="{D58EC674-9443-45CB-9F7F-F74F38673B05}" type="slidenum">
              <a:rPr lang="en-CA" smtClean="0"/>
              <a:t>45</a:t>
            </a:fld>
            <a:endParaRPr lang="en-CA"/>
          </a:p>
        </p:txBody>
      </p:sp>
    </p:spTree>
    <p:extLst>
      <p:ext uri="{BB962C8B-B14F-4D97-AF65-F5344CB8AC3E}">
        <p14:creationId xmlns:p14="http://schemas.microsoft.com/office/powerpoint/2010/main" val="7559384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When we click on c it will give us a class</a:t>
            </a:r>
          </a:p>
          <a:p>
            <a:endParaRPr lang="en-CA" dirty="0"/>
          </a:p>
        </p:txBody>
      </p:sp>
      <p:sp>
        <p:nvSpPr>
          <p:cNvPr id="4" name="Slide Number Placeholder 3"/>
          <p:cNvSpPr>
            <a:spLocks noGrp="1"/>
          </p:cNvSpPr>
          <p:nvPr>
            <p:ph type="sldNum" sz="quarter" idx="5"/>
          </p:nvPr>
        </p:nvSpPr>
        <p:spPr/>
        <p:txBody>
          <a:bodyPr/>
          <a:lstStyle/>
          <a:p>
            <a:fld id="{D58EC674-9443-45CB-9F7F-F74F38673B05}" type="slidenum">
              <a:rPr lang="en-CA" smtClean="0"/>
              <a:t>47</a:t>
            </a:fld>
            <a:endParaRPr lang="en-CA"/>
          </a:p>
        </p:txBody>
      </p:sp>
    </p:spTree>
    <p:extLst>
      <p:ext uri="{BB962C8B-B14F-4D97-AF65-F5344CB8AC3E}">
        <p14:creationId xmlns:p14="http://schemas.microsoft.com/office/powerpoint/2010/main" val="31614882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58EC674-9443-45CB-9F7F-F74F38673B05}" type="slidenum">
              <a:rPr lang="en-CA" smtClean="0"/>
              <a:t>48</a:t>
            </a:fld>
            <a:endParaRPr lang="en-CA"/>
          </a:p>
        </p:txBody>
      </p:sp>
    </p:spTree>
    <p:extLst>
      <p:ext uri="{BB962C8B-B14F-4D97-AF65-F5344CB8AC3E}">
        <p14:creationId xmlns:p14="http://schemas.microsoft.com/office/powerpoint/2010/main" val="786547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When we are calling access method we can omit the ()</a:t>
            </a:r>
          </a:p>
          <a:p>
            <a:r>
              <a:rPr lang="en-CA" dirty="0"/>
              <a:t>Scala give us one more privilege</a:t>
            </a:r>
          </a:p>
          <a:p>
            <a:endParaRPr lang="en-CA" dirty="0"/>
          </a:p>
          <a:p>
            <a:endParaRPr lang="en-CA" dirty="0"/>
          </a:p>
        </p:txBody>
      </p:sp>
      <p:sp>
        <p:nvSpPr>
          <p:cNvPr id="4" name="Slide Number Placeholder 3"/>
          <p:cNvSpPr>
            <a:spLocks noGrp="1"/>
          </p:cNvSpPr>
          <p:nvPr>
            <p:ph type="sldNum" sz="quarter" idx="5"/>
          </p:nvPr>
        </p:nvSpPr>
        <p:spPr/>
        <p:txBody>
          <a:bodyPr/>
          <a:lstStyle/>
          <a:p>
            <a:fld id="{D58EC674-9443-45CB-9F7F-F74F38673B05}" type="slidenum">
              <a:rPr lang="en-CA" smtClean="0"/>
              <a:t>4</a:t>
            </a:fld>
            <a:endParaRPr lang="en-CA"/>
          </a:p>
        </p:txBody>
      </p:sp>
    </p:spTree>
    <p:extLst>
      <p:ext uri="{BB962C8B-B14F-4D97-AF65-F5344CB8AC3E}">
        <p14:creationId xmlns:p14="http://schemas.microsoft.com/office/powerpoint/2010/main" val="37121746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Traits like interface in Java Like </a:t>
            </a:r>
            <a:r>
              <a:rPr lang="en-CA" b="1" dirty="0"/>
              <a:t>group of functions </a:t>
            </a:r>
            <a:r>
              <a:rPr lang="en-CA" dirty="0"/>
              <a:t>definition in </a:t>
            </a:r>
            <a:r>
              <a:rPr lang="en-CA" dirty="0" err="1"/>
              <a:t>scala</a:t>
            </a:r>
            <a:r>
              <a:rPr lang="en-CA" dirty="0"/>
              <a:t> which can basically be  implemented in the trait of interface or just the definition of functions</a:t>
            </a:r>
          </a:p>
          <a:p>
            <a:r>
              <a:rPr lang="en-CA" dirty="0"/>
              <a:t>Traits are essentially means to used by classes .a class is extend a trait</a:t>
            </a:r>
          </a:p>
          <a:p>
            <a:r>
              <a:rPr lang="en-CA" dirty="0"/>
              <a:t>In the above example trait “Equals”  has two functions one without implementation which is “</a:t>
            </a:r>
            <a:r>
              <a:rPr lang="en-CA" sz="1200" b="1" kern="1200" dirty="0">
                <a:solidFill>
                  <a:schemeClr val="tx1"/>
                </a:solidFill>
                <a:latin typeface="+mn-lt"/>
                <a:ea typeface="+mn-ea"/>
                <a:cs typeface="+mn-cs"/>
              </a:rPr>
              <a:t>def </a:t>
            </a:r>
            <a:r>
              <a:rPr lang="en-CA" sz="1200" b="1" kern="1200" dirty="0" err="1">
                <a:solidFill>
                  <a:schemeClr val="tx1"/>
                </a:solidFill>
                <a:latin typeface="+mn-lt"/>
                <a:ea typeface="+mn-ea"/>
                <a:cs typeface="+mn-cs"/>
              </a:rPr>
              <a:t>isEqual</a:t>
            </a:r>
            <a:r>
              <a:rPr lang="en-CA" sz="1200" b="1" kern="1200" dirty="0">
                <a:solidFill>
                  <a:schemeClr val="tx1"/>
                </a:solidFill>
                <a:latin typeface="+mn-lt"/>
                <a:ea typeface="+mn-ea"/>
                <a:cs typeface="+mn-cs"/>
              </a:rPr>
              <a:t>(other: Employee): </a:t>
            </a:r>
            <a:r>
              <a:rPr lang="en-CA" sz="1200" b="1" u="sng" kern="1200" dirty="0">
                <a:solidFill>
                  <a:schemeClr val="tx1"/>
                </a:solidFill>
                <a:latin typeface="+mn-lt"/>
                <a:ea typeface="+mn-ea"/>
                <a:cs typeface="+mn-cs"/>
              </a:rPr>
              <a:t>Boolean”</a:t>
            </a:r>
            <a:r>
              <a:rPr lang="en-CA" sz="1200" b="0" u="none" kern="1200" dirty="0">
                <a:solidFill>
                  <a:schemeClr val="tx1"/>
                </a:solidFill>
                <a:latin typeface="+mn-lt"/>
                <a:ea typeface="+mn-ea"/>
                <a:cs typeface="+mn-cs"/>
              </a:rPr>
              <a:t> which gets Employee object and returns </a:t>
            </a:r>
            <a:r>
              <a:rPr lang="en-CA" sz="1200" b="0" u="none" kern="1200" dirty="0" err="1">
                <a:solidFill>
                  <a:schemeClr val="tx1"/>
                </a:solidFill>
                <a:latin typeface="+mn-lt"/>
                <a:ea typeface="+mn-ea"/>
                <a:cs typeface="+mn-cs"/>
              </a:rPr>
              <a:t>Bolean</a:t>
            </a:r>
            <a:r>
              <a:rPr lang="en-CA" sz="1200" b="0" u="none" kern="1200" dirty="0">
                <a:solidFill>
                  <a:schemeClr val="tx1"/>
                </a:solidFill>
                <a:latin typeface="+mn-lt"/>
                <a:ea typeface="+mn-ea"/>
                <a:cs typeface="+mn-cs"/>
              </a:rPr>
              <a:t> and the second one which is “</a:t>
            </a:r>
            <a:r>
              <a:rPr lang="en-CA" sz="1200" b="1" kern="1200" dirty="0">
                <a:solidFill>
                  <a:schemeClr val="tx1"/>
                </a:solidFill>
                <a:latin typeface="+mn-lt"/>
                <a:ea typeface="+mn-ea"/>
                <a:cs typeface="+mn-cs"/>
              </a:rPr>
              <a:t>def </a:t>
            </a:r>
            <a:r>
              <a:rPr lang="en-CA" sz="1200" b="1" kern="1200" dirty="0" err="1">
                <a:solidFill>
                  <a:schemeClr val="tx1"/>
                </a:solidFill>
                <a:latin typeface="+mn-lt"/>
                <a:ea typeface="+mn-ea"/>
                <a:cs typeface="+mn-cs"/>
              </a:rPr>
              <a:t>covertToDouble</a:t>
            </a:r>
            <a:r>
              <a:rPr lang="en-CA" sz="1200" b="1" kern="1200" dirty="0">
                <a:solidFill>
                  <a:schemeClr val="tx1"/>
                </a:solidFill>
                <a:latin typeface="+mn-lt"/>
                <a:ea typeface="+mn-ea"/>
                <a:cs typeface="+mn-cs"/>
              </a:rPr>
              <a:t>(n: </a:t>
            </a:r>
            <a:r>
              <a:rPr lang="en-CA" sz="1200" b="1" u="sng" kern="1200" dirty="0">
                <a:solidFill>
                  <a:schemeClr val="tx1"/>
                </a:solidFill>
                <a:latin typeface="+mn-lt"/>
                <a:ea typeface="+mn-ea"/>
                <a:cs typeface="+mn-cs"/>
              </a:rPr>
              <a:t>Int) “  </a:t>
            </a:r>
            <a:r>
              <a:rPr lang="en-CA" sz="1200" b="0" u="none" kern="1200" dirty="0">
                <a:solidFill>
                  <a:schemeClr val="tx1"/>
                </a:solidFill>
                <a:latin typeface="+mn-lt"/>
                <a:ea typeface="+mn-ea"/>
                <a:cs typeface="+mn-cs"/>
              </a:rPr>
              <a:t>which actually implemented.</a:t>
            </a:r>
          </a:p>
          <a:p>
            <a:r>
              <a:rPr lang="en-CA" sz="1200" b="0" u="none" kern="1200" dirty="0">
                <a:solidFill>
                  <a:schemeClr val="tx1"/>
                </a:solidFill>
                <a:latin typeface="+mn-lt"/>
                <a:ea typeface="+mn-ea"/>
                <a:cs typeface="+mn-cs"/>
              </a:rPr>
              <a:t>Traits are meant to be extended by a class .My class Employee extend the traits call “Equals”</a:t>
            </a:r>
          </a:p>
          <a:p>
            <a:r>
              <a:rPr lang="en-CA" sz="1200" b="0" u="none" kern="1200" dirty="0">
                <a:solidFill>
                  <a:schemeClr val="tx1"/>
                </a:solidFill>
                <a:latin typeface="+mn-lt"/>
                <a:ea typeface="+mn-ea"/>
                <a:cs typeface="+mn-cs"/>
              </a:rPr>
              <a:t>As the class extended the traits so it has to implements all the unimplemented methods of traits or functions of traits .This traits has two functions .The “</a:t>
            </a:r>
            <a:r>
              <a:rPr lang="en-CA" sz="1200" b="0" u="none" kern="1200" dirty="0" err="1">
                <a:solidFill>
                  <a:schemeClr val="tx1"/>
                </a:solidFill>
                <a:latin typeface="+mn-lt"/>
                <a:ea typeface="+mn-ea"/>
                <a:cs typeface="+mn-cs"/>
              </a:rPr>
              <a:t>convertToDouble</a:t>
            </a:r>
            <a:r>
              <a:rPr lang="en-CA" sz="1200" b="0" u="none" kern="1200" dirty="0">
                <a:solidFill>
                  <a:schemeClr val="tx1"/>
                </a:solidFill>
                <a:latin typeface="+mn-lt"/>
                <a:ea typeface="+mn-ea"/>
                <a:cs typeface="+mn-cs"/>
              </a:rPr>
              <a:t>” has already </a:t>
            </a:r>
          </a:p>
          <a:p>
            <a:r>
              <a:rPr lang="en-CA" sz="1200" b="0" u="none" kern="1200" dirty="0">
                <a:solidFill>
                  <a:schemeClr val="tx1"/>
                </a:solidFill>
                <a:latin typeface="+mn-lt"/>
                <a:ea typeface="+mn-ea"/>
                <a:cs typeface="+mn-cs"/>
              </a:rPr>
              <a:t>implemented so </a:t>
            </a:r>
            <a:r>
              <a:rPr lang="en-CA" sz="1200" b="0" u="none" kern="1200" dirty="0" err="1">
                <a:solidFill>
                  <a:schemeClr val="tx1"/>
                </a:solidFill>
                <a:latin typeface="+mn-lt"/>
                <a:ea typeface="+mn-ea"/>
                <a:cs typeface="+mn-cs"/>
              </a:rPr>
              <a:t>Employee.scala</a:t>
            </a:r>
            <a:r>
              <a:rPr lang="en-CA" sz="1200" b="0" u="none" kern="1200" dirty="0">
                <a:solidFill>
                  <a:schemeClr val="tx1"/>
                </a:solidFill>
                <a:latin typeface="+mn-lt"/>
                <a:ea typeface="+mn-ea"/>
                <a:cs typeface="+mn-cs"/>
              </a:rPr>
              <a:t> may or may not provide its own implementation. Its up to the class . I have chosen not to provide implementation of </a:t>
            </a:r>
            <a:r>
              <a:rPr lang="en-CA" sz="1200" b="1" u="none" kern="1200" dirty="0">
                <a:solidFill>
                  <a:schemeClr val="tx1"/>
                </a:solidFill>
                <a:latin typeface="+mn-lt"/>
                <a:ea typeface="+mn-ea"/>
                <a:cs typeface="+mn-cs"/>
              </a:rPr>
              <a:t>“</a:t>
            </a:r>
            <a:r>
              <a:rPr lang="en-CA" sz="1200" b="1" u="none" kern="1200" dirty="0" err="1">
                <a:solidFill>
                  <a:schemeClr val="tx1"/>
                </a:solidFill>
                <a:latin typeface="+mn-lt"/>
                <a:ea typeface="+mn-ea"/>
                <a:cs typeface="+mn-cs"/>
              </a:rPr>
              <a:t>convertToDouble</a:t>
            </a:r>
            <a:r>
              <a:rPr lang="en-CA" sz="1200" b="1" u="none" kern="1200" dirty="0">
                <a:solidFill>
                  <a:schemeClr val="tx1"/>
                </a:solidFill>
                <a:latin typeface="+mn-lt"/>
                <a:ea typeface="+mn-ea"/>
                <a:cs typeface="+mn-cs"/>
              </a:rPr>
              <a:t> </a:t>
            </a:r>
            <a:r>
              <a:rPr lang="en-CA" sz="1200" b="0" u="none" kern="1200" dirty="0">
                <a:solidFill>
                  <a:schemeClr val="tx1"/>
                </a:solidFill>
                <a:latin typeface="+mn-lt"/>
                <a:ea typeface="+mn-ea"/>
                <a:cs typeface="+mn-cs"/>
              </a:rPr>
              <a:t>“ function.</a:t>
            </a:r>
          </a:p>
          <a:p>
            <a:r>
              <a:rPr lang="en-CA" sz="1200" b="0" u="none" kern="1200" dirty="0">
                <a:solidFill>
                  <a:schemeClr val="tx1"/>
                </a:solidFill>
                <a:latin typeface="+mn-lt"/>
                <a:ea typeface="+mn-ea"/>
                <a:cs typeface="+mn-cs"/>
              </a:rPr>
              <a:t>I have to implement “</a:t>
            </a:r>
            <a:r>
              <a:rPr lang="en-CA" sz="1200" kern="1200" dirty="0" err="1">
                <a:solidFill>
                  <a:schemeClr val="tx1"/>
                </a:solidFill>
                <a:latin typeface="+mn-lt"/>
                <a:ea typeface="+mn-ea"/>
                <a:cs typeface="+mn-cs"/>
              </a:rPr>
              <a:t>isEqual</a:t>
            </a:r>
            <a:r>
              <a:rPr lang="en-CA" sz="1200" kern="1200" dirty="0">
                <a:solidFill>
                  <a:schemeClr val="tx1"/>
                </a:solidFill>
                <a:latin typeface="+mn-lt"/>
                <a:ea typeface="+mn-ea"/>
                <a:cs typeface="+mn-cs"/>
              </a:rPr>
              <a:t>” function otherwise I have to make my class as abstract</a:t>
            </a:r>
            <a:endParaRPr lang="en-CA" dirty="0"/>
          </a:p>
          <a:p>
            <a:endParaRPr lang="en-CA" dirty="0"/>
          </a:p>
        </p:txBody>
      </p:sp>
      <p:sp>
        <p:nvSpPr>
          <p:cNvPr id="4" name="Slide Number Placeholder 3"/>
          <p:cNvSpPr>
            <a:spLocks noGrp="1"/>
          </p:cNvSpPr>
          <p:nvPr>
            <p:ph type="sldNum" sz="quarter" idx="5"/>
          </p:nvPr>
        </p:nvSpPr>
        <p:spPr/>
        <p:txBody>
          <a:bodyPr/>
          <a:lstStyle/>
          <a:p>
            <a:fld id="{D58EC674-9443-45CB-9F7F-F74F38673B05}" type="slidenum">
              <a:rPr lang="en-CA" smtClean="0"/>
              <a:t>50</a:t>
            </a:fld>
            <a:endParaRPr lang="en-CA"/>
          </a:p>
        </p:txBody>
      </p:sp>
    </p:spTree>
    <p:extLst>
      <p:ext uri="{BB962C8B-B14F-4D97-AF65-F5344CB8AC3E}">
        <p14:creationId xmlns:p14="http://schemas.microsoft.com/office/powerpoint/2010/main" val="18201043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58EC674-9443-45CB-9F7F-F74F38673B05}" type="slidenum">
              <a:rPr lang="en-CA" smtClean="0"/>
              <a:t>51</a:t>
            </a:fld>
            <a:endParaRPr lang="en-CA"/>
          </a:p>
        </p:txBody>
      </p:sp>
    </p:spTree>
    <p:extLst>
      <p:ext uri="{BB962C8B-B14F-4D97-AF65-F5344CB8AC3E}">
        <p14:creationId xmlns:p14="http://schemas.microsoft.com/office/powerpoint/2010/main" val="3127900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58EC674-9443-45CB-9F7F-F74F38673B05}" type="slidenum">
              <a:rPr lang="en-CA" smtClean="0"/>
              <a:t>52</a:t>
            </a:fld>
            <a:endParaRPr lang="en-CA"/>
          </a:p>
        </p:txBody>
      </p:sp>
    </p:spTree>
    <p:extLst>
      <p:ext uri="{BB962C8B-B14F-4D97-AF65-F5344CB8AC3E}">
        <p14:creationId xmlns:p14="http://schemas.microsoft.com/office/powerpoint/2010/main" val="37391628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58EC674-9443-45CB-9F7F-F74F38673B05}" type="slidenum">
              <a:rPr lang="en-CA" smtClean="0"/>
              <a:t>56</a:t>
            </a:fld>
            <a:endParaRPr lang="en-CA"/>
          </a:p>
        </p:txBody>
      </p:sp>
    </p:spTree>
    <p:extLst>
      <p:ext uri="{BB962C8B-B14F-4D97-AF65-F5344CB8AC3E}">
        <p14:creationId xmlns:p14="http://schemas.microsoft.com/office/powerpoint/2010/main" val="36311900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58EC674-9443-45CB-9F7F-F74F38673B05}" type="slidenum">
              <a:rPr lang="en-CA" smtClean="0"/>
              <a:t>58</a:t>
            </a:fld>
            <a:endParaRPr lang="en-CA"/>
          </a:p>
        </p:txBody>
      </p:sp>
    </p:spTree>
    <p:extLst>
      <p:ext uri="{BB962C8B-B14F-4D97-AF65-F5344CB8AC3E}">
        <p14:creationId xmlns:p14="http://schemas.microsoft.com/office/powerpoint/2010/main" val="42146745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Scala allows your packages to contains traits,  objects ,classes and functionality</a:t>
            </a:r>
          </a:p>
          <a:p>
            <a:r>
              <a:rPr lang="en-CA" dirty="0"/>
              <a:t>Packages :When you have a category of files you keep them in the single </a:t>
            </a:r>
            <a:r>
              <a:rPr lang="en-CA" dirty="0" err="1"/>
              <a:t>packages.Packages</a:t>
            </a:r>
            <a:r>
              <a:rPr lang="en-CA" dirty="0"/>
              <a:t> is a directory but can be a single file for example </a:t>
            </a:r>
            <a:r>
              <a:rPr lang="en-CA" dirty="0" err="1"/>
              <a:t>package.scala</a:t>
            </a:r>
            <a:endParaRPr lang="en-CA" dirty="0"/>
          </a:p>
          <a:p>
            <a:r>
              <a:rPr lang="en-CA" dirty="0"/>
              <a:t>Up to 40 (</a:t>
            </a:r>
            <a:r>
              <a:rPr lang="en-CA" dirty="0" err="1"/>
              <a:t>scala</a:t>
            </a:r>
            <a:r>
              <a:rPr lang="en-CA" dirty="0"/>
              <a:t> 4)</a:t>
            </a:r>
          </a:p>
          <a:p>
            <a:endParaRPr lang="en-CA" dirty="0"/>
          </a:p>
        </p:txBody>
      </p:sp>
      <p:sp>
        <p:nvSpPr>
          <p:cNvPr id="4" name="Slide Number Placeholder 3"/>
          <p:cNvSpPr>
            <a:spLocks noGrp="1"/>
          </p:cNvSpPr>
          <p:nvPr>
            <p:ph type="sldNum" sz="quarter" idx="5"/>
          </p:nvPr>
        </p:nvSpPr>
        <p:spPr/>
        <p:txBody>
          <a:bodyPr/>
          <a:lstStyle/>
          <a:p>
            <a:fld id="{D58EC674-9443-45CB-9F7F-F74F38673B05}" type="slidenum">
              <a:rPr lang="en-CA" smtClean="0"/>
              <a:t>59</a:t>
            </a:fld>
            <a:endParaRPr lang="en-CA"/>
          </a:p>
        </p:txBody>
      </p:sp>
    </p:spTree>
    <p:extLst>
      <p:ext uri="{BB962C8B-B14F-4D97-AF65-F5344CB8AC3E}">
        <p14:creationId xmlns:p14="http://schemas.microsoft.com/office/powerpoint/2010/main" val="27793375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58EC674-9443-45CB-9F7F-F74F38673B05}" type="slidenum">
              <a:rPr lang="en-CA" smtClean="0"/>
              <a:t>60</a:t>
            </a:fld>
            <a:endParaRPr lang="en-CA"/>
          </a:p>
        </p:txBody>
      </p:sp>
    </p:spTree>
    <p:extLst>
      <p:ext uri="{BB962C8B-B14F-4D97-AF65-F5344CB8AC3E}">
        <p14:creationId xmlns:p14="http://schemas.microsoft.com/office/powerpoint/2010/main" val="31599250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Calc and x are both variable but calc is pointed to a </a:t>
            </a:r>
            <a:r>
              <a:rPr lang="en-CA" dirty="0" err="1"/>
              <a:t>function.calc</a:t>
            </a:r>
            <a:r>
              <a:rPr lang="en-CA" dirty="0"/>
              <a:t> holds a function .</a:t>
            </a:r>
          </a:p>
          <a:p>
            <a:r>
              <a:rPr lang="en-CA" dirty="0"/>
              <a:t>Look at the type of variable is “ ( ) =&gt; Double = &lt;function0&gt;”  () means unit  . () : this is a function which takes unit and returns a double.(</a:t>
            </a:r>
            <a:r>
              <a:rPr lang="en-CA" dirty="0" err="1"/>
              <a:t>calculatePI</a:t>
            </a:r>
            <a:r>
              <a:rPr lang="en-CA" dirty="0"/>
              <a:t> takes a unit and returns double)</a:t>
            </a:r>
          </a:p>
        </p:txBody>
      </p:sp>
      <p:sp>
        <p:nvSpPr>
          <p:cNvPr id="4" name="Slide Number Placeholder 3"/>
          <p:cNvSpPr>
            <a:spLocks noGrp="1"/>
          </p:cNvSpPr>
          <p:nvPr>
            <p:ph type="sldNum" sz="quarter" idx="5"/>
          </p:nvPr>
        </p:nvSpPr>
        <p:spPr/>
        <p:txBody>
          <a:bodyPr/>
          <a:lstStyle/>
          <a:p>
            <a:fld id="{D58EC674-9443-45CB-9F7F-F74F38673B05}" type="slidenum">
              <a:rPr lang="en-CA" smtClean="0"/>
              <a:t>61</a:t>
            </a:fld>
            <a:endParaRPr lang="en-CA"/>
          </a:p>
        </p:txBody>
      </p:sp>
    </p:spTree>
    <p:extLst>
      <p:ext uri="{BB962C8B-B14F-4D97-AF65-F5344CB8AC3E}">
        <p14:creationId xmlns:p14="http://schemas.microsoft.com/office/powerpoint/2010/main" val="19045986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_ means current value  in another word. it  is basically designate the current element variable .Foreach is higher order function which accept another function</a:t>
            </a:r>
          </a:p>
          <a:p>
            <a:r>
              <a:rPr lang="en-CA" dirty="0"/>
              <a:t>Function is supposed to take a variable but here foreach which is a function is taking another function (That how </a:t>
            </a:r>
            <a:r>
              <a:rPr lang="en-CA" dirty="0" err="1"/>
              <a:t>scala</a:t>
            </a:r>
            <a:r>
              <a:rPr lang="en-CA" dirty="0"/>
              <a:t> works)</a:t>
            </a:r>
          </a:p>
          <a:p>
            <a:endParaRPr lang="en-CA" dirty="0"/>
          </a:p>
          <a:p>
            <a:r>
              <a:rPr lang="en-CA" dirty="0"/>
              <a:t>Foreach is a function of </a:t>
            </a:r>
            <a:r>
              <a:rPr lang="en-CA" dirty="0" err="1"/>
              <a:t>arr</a:t>
            </a:r>
            <a:r>
              <a:rPr lang="en-CA" dirty="0"/>
              <a:t> class.</a:t>
            </a:r>
          </a:p>
          <a:p>
            <a:r>
              <a:rPr lang="en-CA" dirty="0"/>
              <a:t>Instead of </a:t>
            </a:r>
            <a:r>
              <a:rPr lang="en-CA" b="1" dirty="0" err="1"/>
              <a:t>addSalutation</a:t>
            </a:r>
            <a:r>
              <a:rPr lang="en-CA" dirty="0"/>
              <a:t> we could have done :” </a:t>
            </a:r>
            <a:r>
              <a:rPr lang="en-CA" dirty="0" err="1"/>
              <a:t>sayHello</a:t>
            </a:r>
            <a:r>
              <a:rPr lang="en-CA" dirty="0"/>
              <a:t>”</a:t>
            </a:r>
          </a:p>
          <a:p>
            <a:endParaRPr lang="en-CA" dirty="0"/>
          </a:p>
        </p:txBody>
      </p:sp>
      <p:sp>
        <p:nvSpPr>
          <p:cNvPr id="4" name="Slide Number Placeholder 3"/>
          <p:cNvSpPr>
            <a:spLocks noGrp="1"/>
          </p:cNvSpPr>
          <p:nvPr>
            <p:ph type="sldNum" sz="quarter" idx="5"/>
          </p:nvPr>
        </p:nvSpPr>
        <p:spPr/>
        <p:txBody>
          <a:bodyPr/>
          <a:lstStyle/>
          <a:p>
            <a:fld id="{D58EC674-9443-45CB-9F7F-F74F38673B05}" type="slidenum">
              <a:rPr lang="en-CA" smtClean="0"/>
              <a:t>62</a:t>
            </a:fld>
            <a:endParaRPr lang="en-CA"/>
          </a:p>
        </p:txBody>
      </p:sp>
    </p:spTree>
    <p:extLst>
      <p:ext uri="{BB962C8B-B14F-4D97-AF65-F5344CB8AC3E}">
        <p14:creationId xmlns:p14="http://schemas.microsoft.com/office/powerpoint/2010/main" val="42904416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a:p>
            <a:endParaRPr lang="en-CA" dirty="0"/>
          </a:p>
        </p:txBody>
      </p:sp>
      <p:sp>
        <p:nvSpPr>
          <p:cNvPr id="4" name="Slide Number Placeholder 3"/>
          <p:cNvSpPr>
            <a:spLocks noGrp="1"/>
          </p:cNvSpPr>
          <p:nvPr>
            <p:ph type="sldNum" sz="quarter" idx="5"/>
          </p:nvPr>
        </p:nvSpPr>
        <p:spPr/>
        <p:txBody>
          <a:bodyPr/>
          <a:lstStyle/>
          <a:p>
            <a:fld id="{D58EC674-9443-45CB-9F7F-F74F38673B05}" type="slidenum">
              <a:rPr lang="en-CA" smtClean="0"/>
              <a:t>63</a:t>
            </a:fld>
            <a:endParaRPr lang="en-CA"/>
          </a:p>
        </p:txBody>
      </p:sp>
    </p:spTree>
    <p:extLst>
      <p:ext uri="{BB962C8B-B14F-4D97-AF65-F5344CB8AC3E}">
        <p14:creationId xmlns:p14="http://schemas.microsoft.com/office/powerpoint/2010/main" val="1666458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58EC674-9443-45CB-9F7F-F74F38673B05}" type="slidenum">
              <a:rPr lang="en-CA" smtClean="0"/>
              <a:t>5</a:t>
            </a:fld>
            <a:endParaRPr lang="en-CA"/>
          </a:p>
        </p:txBody>
      </p:sp>
    </p:spTree>
    <p:extLst>
      <p:ext uri="{BB962C8B-B14F-4D97-AF65-F5344CB8AC3E}">
        <p14:creationId xmlns:p14="http://schemas.microsoft.com/office/powerpoint/2010/main" val="40328498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Variable operation</a:t>
            </a:r>
          </a:p>
        </p:txBody>
      </p:sp>
      <p:sp>
        <p:nvSpPr>
          <p:cNvPr id="4" name="Slide Number Placeholder 3"/>
          <p:cNvSpPr>
            <a:spLocks noGrp="1"/>
          </p:cNvSpPr>
          <p:nvPr>
            <p:ph type="sldNum" sz="quarter" idx="5"/>
          </p:nvPr>
        </p:nvSpPr>
        <p:spPr/>
        <p:txBody>
          <a:bodyPr/>
          <a:lstStyle/>
          <a:p>
            <a:fld id="{D58EC674-9443-45CB-9F7F-F74F38673B05}" type="slidenum">
              <a:rPr lang="en-CA" smtClean="0"/>
              <a:t>66</a:t>
            </a:fld>
            <a:endParaRPr lang="en-CA"/>
          </a:p>
        </p:txBody>
      </p:sp>
    </p:spTree>
    <p:extLst>
      <p:ext uri="{BB962C8B-B14F-4D97-AF65-F5344CB8AC3E}">
        <p14:creationId xmlns:p14="http://schemas.microsoft.com/office/powerpoint/2010/main" val="17465894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58EC674-9443-45CB-9F7F-F74F38673B05}" type="slidenum">
              <a:rPr lang="en-CA" smtClean="0"/>
              <a:t>68</a:t>
            </a:fld>
            <a:endParaRPr lang="en-CA"/>
          </a:p>
        </p:txBody>
      </p:sp>
    </p:spTree>
    <p:extLst>
      <p:ext uri="{BB962C8B-B14F-4D97-AF65-F5344CB8AC3E}">
        <p14:creationId xmlns:p14="http://schemas.microsoft.com/office/powerpoint/2010/main" val="9072733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58EC674-9443-45CB-9F7F-F74F38673B05}" type="slidenum">
              <a:rPr lang="en-CA" smtClean="0"/>
              <a:t>69</a:t>
            </a:fld>
            <a:endParaRPr lang="en-CA"/>
          </a:p>
        </p:txBody>
      </p:sp>
    </p:spTree>
    <p:extLst>
      <p:ext uri="{BB962C8B-B14F-4D97-AF65-F5344CB8AC3E}">
        <p14:creationId xmlns:p14="http://schemas.microsoft.com/office/powerpoint/2010/main" val="38416055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58EC674-9443-45CB-9F7F-F74F38673B05}" type="slidenum">
              <a:rPr lang="en-CA" smtClean="0"/>
              <a:t>70</a:t>
            </a:fld>
            <a:endParaRPr lang="en-CA"/>
          </a:p>
        </p:txBody>
      </p:sp>
    </p:spTree>
    <p:extLst>
      <p:ext uri="{BB962C8B-B14F-4D97-AF65-F5344CB8AC3E}">
        <p14:creationId xmlns:p14="http://schemas.microsoft.com/office/powerpoint/2010/main" val="11415460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58EC674-9443-45CB-9F7F-F74F38673B05}" type="slidenum">
              <a:rPr lang="en-CA" smtClean="0"/>
              <a:t>71</a:t>
            </a:fld>
            <a:endParaRPr lang="en-CA"/>
          </a:p>
        </p:txBody>
      </p:sp>
    </p:spTree>
    <p:extLst>
      <p:ext uri="{BB962C8B-B14F-4D97-AF65-F5344CB8AC3E}">
        <p14:creationId xmlns:p14="http://schemas.microsoft.com/office/powerpoint/2010/main" val="26935999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58EC674-9443-45CB-9F7F-F74F38673B05}" type="slidenum">
              <a:rPr lang="en-CA" smtClean="0"/>
              <a:t>72</a:t>
            </a:fld>
            <a:endParaRPr lang="en-CA"/>
          </a:p>
        </p:txBody>
      </p:sp>
    </p:spTree>
    <p:extLst>
      <p:ext uri="{BB962C8B-B14F-4D97-AF65-F5344CB8AC3E}">
        <p14:creationId xmlns:p14="http://schemas.microsoft.com/office/powerpoint/2010/main" val="33229578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Left hand side of “</a:t>
            </a:r>
            <a:r>
              <a:rPr lang="en-CA" sz="1200" kern="1200" dirty="0">
                <a:solidFill>
                  <a:schemeClr val="tx1"/>
                </a:solidFill>
                <a:latin typeface="+mn-lt"/>
                <a:ea typeface="+mn-ea"/>
                <a:cs typeface="+mn-cs"/>
              </a:rPr>
              <a:t>(x: Int) =&gt; (x * 2)” </a:t>
            </a:r>
            <a:r>
              <a:rPr lang="en-CA" dirty="0"/>
              <a:t> ;List of variable which this </a:t>
            </a:r>
            <a:r>
              <a:rPr lang="en-US" dirty="0"/>
              <a:t>Anonymous Functions </a:t>
            </a:r>
            <a:r>
              <a:rPr lang="en-CA" dirty="0"/>
              <a:t>will have </a:t>
            </a:r>
            <a:r>
              <a:rPr lang="en-CA" sz="1200" kern="1200" dirty="0">
                <a:solidFill>
                  <a:schemeClr val="tx1"/>
                </a:solidFill>
                <a:latin typeface="+mn-lt"/>
                <a:ea typeface="+mn-ea"/>
                <a:cs typeface="+mn-cs"/>
              </a:rPr>
              <a:t>(x: Int) =&gt; (x * 2)</a:t>
            </a:r>
          </a:p>
          <a:p>
            <a:r>
              <a:rPr lang="en-CA" sz="1200" kern="1200" dirty="0">
                <a:solidFill>
                  <a:schemeClr val="tx1"/>
                </a:solidFill>
                <a:latin typeface="+mn-lt"/>
                <a:ea typeface="+mn-ea"/>
                <a:cs typeface="+mn-cs"/>
              </a:rPr>
              <a:t>RHS :(x * 2)” : is the body which this </a:t>
            </a:r>
            <a:r>
              <a:rPr lang="en-US" dirty="0"/>
              <a:t>Anonymous Functions </a:t>
            </a:r>
            <a:r>
              <a:rPr lang="en-CA" sz="1200" kern="1200" dirty="0">
                <a:solidFill>
                  <a:schemeClr val="tx1"/>
                </a:solidFill>
                <a:latin typeface="+mn-lt"/>
                <a:ea typeface="+mn-ea"/>
                <a:cs typeface="+mn-cs"/>
              </a:rPr>
              <a:t> will return</a:t>
            </a:r>
            <a:endParaRPr lang="en-CA" dirty="0"/>
          </a:p>
        </p:txBody>
      </p:sp>
      <p:sp>
        <p:nvSpPr>
          <p:cNvPr id="4" name="Slide Number Placeholder 3"/>
          <p:cNvSpPr>
            <a:spLocks noGrp="1"/>
          </p:cNvSpPr>
          <p:nvPr>
            <p:ph type="sldNum" sz="quarter" idx="5"/>
          </p:nvPr>
        </p:nvSpPr>
        <p:spPr/>
        <p:txBody>
          <a:bodyPr/>
          <a:lstStyle/>
          <a:p>
            <a:fld id="{D58EC674-9443-45CB-9F7F-F74F38673B05}" type="slidenum">
              <a:rPr lang="en-CA" smtClean="0"/>
              <a:t>73</a:t>
            </a:fld>
            <a:endParaRPr lang="en-CA"/>
          </a:p>
        </p:txBody>
      </p:sp>
    </p:spTree>
    <p:extLst>
      <p:ext uri="{BB962C8B-B14F-4D97-AF65-F5344CB8AC3E}">
        <p14:creationId xmlns:p14="http://schemas.microsoft.com/office/powerpoint/2010/main" val="27160726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58EC674-9443-45CB-9F7F-F74F38673B05}" type="slidenum">
              <a:rPr lang="en-CA" smtClean="0"/>
              <a:t>74</a:t>
            </a:fld>
            <a:endParaRPr lang="en-CA"/>
          </a:p>
        </p:txBody>
      </p:sp>
    </p:spTree>
    <p:extLst>
      <p:ext uri="{BB962C8B-B14F-4D97-AF65-F5344CB8AC3E}">
        <p14:creationId xmlns:p14="http://schemas.microsoft.com/office/powerpoint/2010/main" val="18226179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58EC674-9443-45CB-9F7F-F74F38673B05}" type="slidenum">
              <a:rPr lang="en-CA" smtClean="0"/>
              <a:t>75</a:t>
            </a:fld>
            <a:endParaRPr lang="en-CA"/>
          </a:p>
        </p:txBody>
      </p:sp>
    </p:spTree>
    <p:extLst>
      <p:ext uri="{BB962C8B-B14F-4D97-AF65-F5344CB8AC3E}">
        <p14:creationId xmlns:p14="http://schemas.microsoft.com/office/powerpoint/2010/main" val="31928048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1" dirty="0"/>
          </a:p>
        </p:txBody>
      </p:sp>
      <p:sp>
        <p:nvSpPr>
          <p:cNvPr id="4" name="Slide Number Placeholder 3"/>
          <p:cNvSpPr>
            <a:spLocks noGrp="1"/>
          </p:cNvSpPr>
          <p:nvPr>
            <p:ph type="sldNum" sz="quarter" idx="5"/>
          </p:nvPr>
        </p:nvSpPr>
        <p:spPr/>
        <p:txBody>
          <a:bodyPr/>
          <a:lstStyle/>
          <a:p>
            <a:fld id="{D58EC674-9443-45CB-9F7F-F74F38673B05}" type="slidenum">
              <a:rPr lang="en-CA" smtClean="0"/>
              <a:t>76</a:t>
            </a:fld>
            <a:endParaRPr lang="en-CA"/>
          </a:p>
        </p:txBody>
      </p:sp>
    </p:spTree>
    <p:extLst>
      <p:ext uri="{BB962C8B-B14F-4D97-AF65-F5344CB8AC3E}">
        <p14:creationId xmlns:p14="http://schemas.microsoft.com/office/powerpoint/2010/main" val="4163294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solidFill>
                  <a:srgbClr val="FF0000"/>
                </a:solidFill>
                <a:latin typeface="Times New Roman" panose="02020603050405020304" pitchFamily="18" charset="0"/>
                <a:cs typeface="Times New Roman" panose="02020603050405020304" pitchFamily="18" charset="0"/>
              </a:rPr>
              <a:t>Scala says even I give you an option to use getter method</a:t>
            </a:r>
          </a:p>
          <a:p>
            <a:endParaRPr lang="en-CA" dirty="0"/>
          </a:p>
          <a:p>
            <a:r>
              <a:rPr lang="en-CA" dirty="0"/>
              <a:t>class Person {</a:t>
            </a:r>
          </a:p>
          <a:p>
            <a:r>
              <a:rPr lang="en-CA" dirty="0"/>
              <a:t>var </a:t>
            </a:r>
            <a:r>
              <a:rPr lang="en-CA" dirty="0" err="1"/>
              <a:t>thisAge</a:t>
            </a:r>
            <a:r>
              <a:rPr lang="en-CA" dirty="0"/>
              <a:t> = 20</a:t>
            </a:r>
          </a:p>
          <a:p>
            <a:r>
              <a:rPr lang="en-CA" dirty="0"/>
              <a:t>def age() = </a:t>
            </a:r>
            <a:r>
              <a:rPr lang="en-CA" dirty="0" err="1"/>
              <a:t>thisAge</a:t>
            </a:r>
            <a:endParaRPr lang="en-CA" dirty="0"/>
          </a:p>
          <a:p>
            <a:r>
              <a:rPr lang="en-CA" dirty="0"/>
              <a:t>def age_=(</a:t>
            </a:r>
            <a:r>
              <a:rPr lang="en-CA" dirty="0" err="1"/>
              <a:t>newAge</a:t>
            </a:r>
            <a:r>
              <a:rPr lang="en-CA" dirty="0"/>
              <a:t>: Int) {</a:t>
            </a:r>
          </a:p>
          <a:p>
            <a:r>
              <a:rPr lang="en-CA" dirty="0"/>
              <a:t>if (</a:t>
            </a:r>
            <a:r>
              <a:rPr lang="en-CA" dirty="0" err="1"/>
              <a:t>newAge</a:t>
            </a:r>
            <a:r>
              <a:rPr lang="en-CA" dirty="0"/>
              <a:t> &gt; 0 &amp;&amp; </a:t>
            </a:r>
            <a:r>
              <a:rPr lang="en-CA" dirty="0" err="1"/>
              <a:t>newAge</a:t>
            </a:r>
            <a:r>
              <a:rPr lang="en-CA" dirty="0"/>
              <a:t> &lt;= 100) </a:t>
            </a:r>
            <a:r>
              <a:rPr lang="en-CA" dirty="0" err="1"/>
              <a:t>thisAge</a:t>
            </a:r>
            <a:r>
              <a:rPr lang="en-CA" dirty="0"/>
              <a:t> = </a:t>
            </a:r>
            <a:r>
              <a:rPr lang="en-CA" dirty="0" err="1"/>
              <a:t>newAge</a:t>
            </a:r>
            <a:endParaRPr lang="en-CA" dirty="0"/>
          </a:p>
          <a:p>
            <a:r>
              <a:rPr lang="en-CA" dirty="0"/>
              <a:t>}</a:t>
            </a:r>
          </a:p>
          <a:p>
            <a:r>
              <a:rPr lang="en-CA"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def age = </a:t>
            </a:r>
            <a:r>
              <a:rPr lang="en-CA" dirty="0" err="1"/>
              <a:t>thisAge</a:t>
            </a:r>
            <a:endParaRPr lang="en-CA" dirty="0"/>
          </a:p>
        </p:txBody>
      </p:sp>
      <p:sp>
        <p:nvSpPr>
          <p:cNvPr id="4" name="Slide Number Placeholder 3"/>
          <p:cNvSpPr>
            <a:spLocks noGrp="1"/>
          </p:cNvSpPr>
          <p:nvPr>
            <p:ph type="sldNum" sz="quarter" idx="5"/>
          </p:nvPr>
        </p:nvSpPr>
        <p:spPr/>
        <p:txBody>
          <a:bodyPr/>
          <a:lstStyle/>
          <a:p>
            <a:fld id="{D58EC674-9443-45CB-9F7F-F74F38673B05}" type="slidenum">
              <a:rPr lang="en-CA" smtClean="0"/>
              <a:t>6</a:t>
            </a:fld>
            <a:endParaRPr lang="en-CA"/>
          </a:p>
        </p:txBody>
      </p:sp>
    </p:spTree>
    <p:extLst>
      <p:ext uri="{BB962C8B-B14F-4D97-AF65-F5344CB8AC3E}">
        <p14:creationId xmlns:p14="http://schemas.microsoft.com/office/powerpoint/2010/main" val="1893593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class Person {      no  ( )</a:t>
            </a:r>
          </a:p>
          <a:p>
            <a:r>
              <a:rPr lang="en-CA" dirty="0"/>
              <a:t>     | var </a:t>
            </a:r>
            <a:r>
              <a:rPr lang="en-CA" dirty="0" err="1"/>
              <a:t>thisAge</a:t>
            </a:r>
            <a:r>
              <a:rPr lang="en-CA" dirty="0"/>
              <a:t> = 20</a:t>
            </a:r>
          </a:p>
          <a:p>
            <a:r>
              <a:rPr lang="en-CA" dirty="0"/>
              <a:t>     |</a:t>
            </a:r>
          </a:p>
          <a:p>
            <a:r>
              <a:rPr lang="en-CA" dirty="0"/>
              <a:t>     | def age = </a:t>
            </a:r>
            <a:r>
              <a:rPr lang="en-CA" dirty="0" err="1"/>
              <a:t>thisAge</a:t>
            </a:r>
            <a:endParaRPr lang="en-CA" dirty="0"/>
          </a:p>
          <a:p>
            <a:r>
              <a:rPr lang="en-CA" dirty="0"/>
              <a:t>     |  def age_=(</a:t>
            </a:r>
            <a:r>
              <a:rPr lang="en-CA" dirty="0" err="1"/>
              <a:t>newAge</a:t>
            </a:r>
            <a:r>
              <a:rPr lang="en-CA" dirty="0"/>
              <a:t>: Int) {</a:t>
            </a:r>
          </a:p>
          <a:p>
            <a:r>
              <a:rPr lang="en-CA" dirty="0"/>
              <a:t>     |    if (</a:t>
            </a:r>
            <a:r>
              <a:rPr lang="en-CA" dirty="0" err="1"/>
              <a:t>newAge</a:t>
            </a:r>
            <a:r>
              <a:rPr lang="en-CA" dirty="0"/>
              <a:t> &gt; 0 &amp;&amp; </a:t>
            </a:r>
            <a:r>
              <a:rPr lang="en-CA" dirty="0" err="1"/>
              <a:t>newAge</a:t>
            </a:r>
            <a:r>
              <a:rPr lang="en-CA" dirty="0"/>
              <a:t> &lt;= 100) </a:t>
            </a:r>
            <a:r>
              <a:rPr lang="en-CA" dirty="0" err="1"/>
              <a:t>thisAge</a:t>
            </a:r>
            <a:r>
              <a:rPr lang="en-CA" dirty="0"/>
              <a:t> = </a:t>
            </a:r>
            <a:r>
              <a:rPr lang="en-CA" dirty="0" err="1"/>
              <a:t>newAge</a:t>
            </a:r>
            <a:endParaRPr lang="en-CA" dirty="0"/>
          </a:p>
          <a:p>
            <a:r>
              <a:rPr lang="en-CA" dirty="0"/>
              <a:t>     |  }</a:t>
            </a:r>
          </a:p>
          <a:p>
            <a:r>
              <a:rPr lang="en-CA" dirty="0"/>
              <a:t>     | }</a:t>
            </a:r>
          </a:p>
          <a:p>
            <a:endParaRPr lang="en-CA" dirty="0"/>
          </a:p>
          <a:p>
            <a:r>
              <a:rPr lang="en-CA" dirty="0"/>
              <a:t>============================</a:t>
            </a:r>
          </a:p>
          <a:p>
            <a:endParaRPr lang="en-CA" dirty="0"/>
          </a:p>
        </p:txBody>
      </p:sp>
      <p:sp>
        <p:nvSpPr>
          <p:cNvPr id="4" name="Slide Number Placeholder 3"/>
          <p:cNvSpPr>
            <a:spLocks noGrp="1"/>
          </p:cNvSpPr>
          <p:nvPr>
            <p:ph type="sldNum" sz="quarter" idx="5"/>
          </p:nvPr>
        </p:nvSpPr>
        <p:spPr/>
        <p:txBody>
          <a:bodyPr/>
          <a:lstStyle/>
          <a:p>
            <a:fld id="{D58EC674-9443-45CB-9F7F-F74F38673B05}" type="slidenum">
              <a:rPr lang="en-CA" smtClean="0"/>
              <a:t>7</a:t>
            </a:fld>
            <a:endParaRPr lang="en-CA"/>
          </a:p>
        </p:txBody>
      </p:sp>
    </p:spTree>
    <p:extLst>
      <p:ext uri="{BB962C8B-B14F-4D97-AF65-F5344CB8AC3E}">
        <p14:creationId xmlns:p14="http://schemas.microsoft.com/office/powerpoint/2010/main" val="2563005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Generate java time get and setter by using @</a:t>
            </a:r>
            <a:r>
              <a:rPr lang="en-CA" dirty="0" err="1"/>
              <a:t>BeansProperty</a:t>
            </a:r>
            <a:endParaRPr lang="en-CA" dirty="0"/>
          </a:p>
          <a:p>
            <a:r>
              <a:rPr lang="en-CA" dirty="0"/>
              <a:t>===========================================</a:t>
            </a:r>
          </a:p>
          <a:p>
            <a:r>
              <a:rPr lang="en-CA" dirty="0"/>
              <a:t>In </a:t>
            </a:r>
            <a:r>
              <a:rPr lang="en-CA" b="1" dirty="0"/>
              <a:t>Java</a:t>
            </a:r>
            <a:r>
              <a:rPr lang="en-CA" dirty="0"/>
              <a:t>, </a:t>
            </a:r>
            <a:r>
              <a:rPr lang="en-CA" b="1" dirty="0"/>
              <a:t>getter and setter</a:t>
            </a:r>
            <a:r>
              <a:rPr lang="en-CA" dirty="0"/>
              <a:t> are two conventional methods that are used for retrieving and updating value of a variable. So, a </a:t>
            </a:r>
            <a:r>
              <a:rPr lang="en-CA" b="1" dirty="0"/>
              <a:t>setter</a:t>
            </a:r>
            <a:r>
              <a:rPr lang="en-CA" dirty="0"/>
              <a:t> is a method that updates value of a variable. And a </a:t>
            </a:r>
            <a:r>
              <a:rPr lang="en-CA" b="1" dirty="0"/>
              <a:t>getter</a:t>
            </a:r>
            <a:r>
              <a:rPr lang="en-CA" dirty="0"/>
              <a:t> is a method that reads value of a variable. </a:t>
            </a:r>
            <a:r>
              <a:rPr lang="en-CA" b="1" dirty="0"/>
              <a:t>Getter and setter</a:t>
            </a:r>
            <a:r>
              <a:rPr lang="en-CA" dirty="0"/>
              <a:t> are also known as accessor and mutator in </a:t>
            </a:r>
            <a:r>
              <a:rPr lang="en-CA" b="1" dirty="0"/>
              <a:t>Java</a:t>
            </a:r>
            <a:r>
              <a:rPr lang="en-CA" dirty="0"/>
              <a:t>.</a:t>
            </a:r>
          </a:p>
          <a:p>
            <a:r>
              <a:rPr lang="en-CA" dirty="0"/>
              <a:t>There are times when you're working with Scala where backwards compatibility with Java and JavaBeans is required.</a:t>
            </a:r>
          </a:p>
        </p:txBody>
      </p:sp>
      <p:sp>
        <p:nvSpPr>
          <p:cNvPr id="4" name="Slide Number Placeholder 3"/>
          <p:cNvSpPr>
            <a:spLocks noGrp="1"/>
          </p:cNvSpPr>
          <p:nvPr>
            <p:ph type="sldNum" sz="quarter" idx="5"/>
          </p:nvPr>
        </p:nvSpPr>
        <p:spPr/>
        <p:txBody>
          <a:bodyPr/>
          <a:lstStyle/>
          <a:p>
            <a:fld id="{D58EC674-9443-45CB-9F7F-F74F38673B05}" type="slidenum">
              <a:rPr lang="en-CA" smtClean="0"/>
              <a:t>8</a:t>
            </a:fld>
            <a:endParaRPr lang="en-CA"/>
          </a:p>
        </p:txBody>
      </p:sp>
    </p:spTree>
    <p:extLst>
      <p:ext uri="{BB962C8B-B14F-4D97-AF65-F5344CB8AC3E}">
        <p14:creationId xmlns:p14="http://schemas.microsoft.com/office/powerpoint/2010/main" val="24378622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58EC674-9443-45CB-9F7F-F74F38673B05}" type="slidenum">
              <a:rPr lang="en-CA" smtClean="0"/>
              <a:t>9</a:t>
            </a:fld>
            <a:endParaRPr lang="en-CA"/>
          </a:p>
        </p:txBody>
      </p:sp>
    </p:spTree>
    <p:extLst>
      <p:ext uri="{BB962C8B-B14F-4D97-AF65-F5344CB8AC3E}">
        <p14:creationId xmlns:p14="http://schemas.microsoft.com/office/powerpoint/2010/main" val="2553000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class Person {</a:t>
            </a:r>
          </a:p>
          <a:p>
            <a:r>
              <a:rPr lang="en-CA" dirty="0"/>
              <a:t> private var count = 0</a:t>
            </a:r>
          </a:p>
          <a:p>
            <a:r>
              <a:rPr lang="en-CA" dirty="0"/>
              <a:t> def </a:t>
            </a:r>
            <a:r>
              <a:rPr lang="en-CA" dirty="0" err="1"/>
              <a:t>getCount</a:t>
            </a:r>
            <a:r>
              <a:rPr lang="en-CA" dirty="0"/>
              <a:t>() = count</a:t>
            </a:r>
          </a:p>
          <a:p>
            <a:r>
              <a:rPr lang="en-CA" dirty="0"/>
              <a:t> def increment(value: Int) {</a:t>
            </a:r>
          </a:p>
          <a:p>
            <a:r>
              <a:rPr lang="en-CA" dirty="0"/>
              <a:t> count += value</a:t>
            </a:r>
          </a:p>
          <a:p>
            <a:r>
              <a:rPr lang="en-CA" dirty="0"/>
              <a:t>}</a:t>
            </a:r>
          </a:p>
          <a:p>
            <a:r>
              <a:rPr lang="en-CA" dirty="0"/>
              <a:t>   }</a:t>
            </a:r>
          </a:p>
          <a:p>
            <a:endParaRPr lang="en-CA" dirty="0"/>
          </a:p>
          <a:p>
            <a:endParaRPr lang="en-CA" dirty="0"/>
          </a:p>
        </p:txBody>
      </p:sp>
      <p:sp>
        <p:nvSpPr>
          <p:cNvPr id="4" name="Slide Number Placeholder 3"/>
          <p:cNvSpPr>
            <a:spLocks noGrp="1"/>
          </p:cNvSpPr>
          <p:nvPr>
            <p:ph type="sldNum" sz="quarter" idx="5"/>
          </p:nvPr>
        </p:nvSpPr>
        <p:spPr/>
        <p:txBody>
          <a:bodyPr/>
          <a:lstStyle/>
          <a:p>
            <a:fld id="{D58EC674-9443-45CB-9F7F-F74F38673B05}" type="slidenum">
              <a:rPr lang="en-CA" smtClean="0"/>
              <a:t>11</a:t>
            </a:fld>
            <a:endParaRPr lang="en-CA"/>
          </a:p>
        </p:txBody>
      </p:sp>
    </p:spTree>
    <p:extLst>
      <p:ext uri="{BB962C8B-B14F-4D97-AF65-F5344CB8AC3E}">
        <p14:creationId xmlns:p14="http://schemas.microsoft.com/office/powerpoint/2010/main" val="3785510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855C9195-C16D-9948-AA0E-A70C4F27E606}" type="datetimeFigureOut">
              <a:rPr lang="en-US" smtClean="0"/>
              <a:t>3/21/2020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2E6335-FB37-4C4B-BA0D-335ABA752E6B}" type="slidenum">
              <a:rPr lang="en-US" smtClean="0"/>
              <a:t>‹#›</a:t>
            </a:fld>
            <a:endParaRPr lang="en-US"/>
          </a:p>
        </p:txBody>
      </p:sp>
    </p:spTree>
    <p:extLst>
      <p:ext uri="{BB962C8B-B14F-4D97-AF65-F5344CB8AC3E}">
        <p14:creationId xmlns:p14="http://schemas.microsoft.com/office/powerpoint/2010/main" val="13233434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855C9195-C16D-9948-AA0E-A70C4F27E606}" type="datetimeFigureOut">
              <a:rPr lang="en-US" smtClean="0"/>
              <a:t>3/21/2020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2E6335-FB37-4C4B-BA0D-335ABA752E6B}" type="slidenum">
              <a:rPr lang="en-US" smtClean="0"/>
              <a:t>‹#›</a:t>
            </a:fld>
            <a:endParaRPr lang="en-US"/>
          </a:p>
        </p:txBody>
      </p:sp>
    </p:spTree>
    <p:extLst>
      <p:ext uri="{BB962C8B-B14F-4D97-AF65-F5344CB8AC3E}">
        <p14:creationId xmlns:p14="http://schemas.microsoft.com/office/powerpoint/2010/main" val="12107394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855C9195-C16D-9948-AA0E-A70C4F27E606}" type="datetimeFigureOut">
              <a:rPr lang="en-US" smtClean="0"/>
              <a:t>3/21/2020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2E6335-FB37-4C4B-BA0D-335ABA752E6B}" type="slidenum">
              <a:rPr lang="en-US" smtClean="0"/>
              <a:t>‹#›</a:t>
            </a:fld>
            <a:endParaRPr lang="en-US"/>
          </a:p>
        </p:txBody>
      </p:sp>
    </p:spTree>
    <p:extLst>
      <p:ext uri="{BB962C8B-B14F-4D97-AF65-F5344CB8AC3E}">
        <p14:creationId xmlns:p14="http://schemas.microsoft.com/office/powerpoint/2010/main" val="870706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855C9195-C16D-9948-AA0E-A70C4F27E606}" type="datetimeFigureOut">
              <a:rPr lang="en-US" smtClean="0"/>
              <a:t>3/21/2020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2E6335-FB37-4C4B-BA0D-335ABA752E6B}" type="slidenum">
              <a:rPr lang="en-US" smtClean="0"/>
              <a:t>‹#›</a:t>
            </a:fld>
            <a:endParaRPr lang="en-US"/>
          </a:p>
        </p:txBody>
      </p:sp>
    </p:spTree>
    <p:extLst>
      <p:ext uri="{BB962C8B-B14F-4D97-AF65-F5344CB8AC3E}">
        <p14:creationId xmlns:p14="http://schemas.microsoft.com/office/powerpoint/2010/main" val="6678205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55C9195-C16D-9948-AA0E-A70C4F27E606}" type="datetimeFigureOut">
              <a:rPr lang="en-US" smtClean="0"/>
              <a:t>3/21/2020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2E6335-FB37-4C4B-BA0D-335ABA752E6B}" type="slidenum">
              <a:rPr lang="en-US" smtClean="0"/>
              <a:t>‹#›</a:t>
            </a:fld>
            <a:endParaRPr lang="en-US"/>
          </a:p>
        </p:txBody>
      </p:sp>
    </p:spTree>
    <p:extLst>
      <p:ext uri="{BB962C8B-B14F-4D97-AF65-F5344CB8AC3E}">
        <p14:creationId xmlns:p14="http://schemas.microsoft.com/office/powerpoint/2010/main" val="38364307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855C9195-C16D-9948-AA0E-A70C4F27E606}" type="datetimeFigureOut">
              <a:rPr lang="en-US" smtClean="0"/>
              <a:t>3/21/2020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2E6335-FB37-4C4B-BA0D-335ABA752E6B}" type="slidenum">
              <a:rPr lang="en-US" smtClean="0"/>
              <a:t>‹#›</a:t>
            </a:fld>
            <a:endParaRPr lang="en-US"/>
          </a:p>
        </p:txBody>
      </p:sp>
    </p:spTree>
    <p:extLst>
      <p:ext uri="{BB962C8B-B14F-4D97-AF65-F5344CB8AC3E}">
        <p14:creationId xmlns:p14="http://schemas.microsoft.com/office/powerpoint/2010/main" val="4108764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855C9195-C16D-9948-AA0E-A70C4F27E606}" type="datetimeFigureOut">
              <a:rPr lang="en-US" smtClean="0"/>
              <a:t>3/21/2020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2E6335-FB37-4C4B-BA0D-335ABA752E6B}" type="slidenum">
              <a:rPr lang="en-US" smtClean="0"/>
              <a:t>‹#›</a:t>
            </a:fld>
            <a:endParaRPr lang="en-US"/>
          </a:p>
        </p:txBody>
      </p:sp>
    </p:spTree>
    <p:extLst>
      <p:ext uri="{BB962C8B-B14F-4D97-AF65-F5344CB8AC3E}">
        <p14:creationId xmlns:p14="http://schemas.microsoft.com/office/powerpoint/2010/main" val="4179647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855C9195-C16D-9948-AA0E-A70C4F27E606}" type="datetimeFigureOut">
              <a:rPr lang="en-US" smtClean="0"/>
              <a:t>3/21/2020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2E6335-FB37-4C4B-BA0D-335ABA752E6B}" type="slidenum">
              <a:rPr lang="en-US" smtClean="0"/>
              <a:t>‹#›</a:t>
            </a:fld>
            <a:endParaRPr lang="en-US"/>
          </a:p>
        </p:txBody>
      </p:sp>
    </p:spTree>
    <p:extLst>
      <p:ext uri="{BB962C8B-B14F-4D97-AF65-F5344CB8AC3E}">
        <p14:creationId xmlns:p14="http://schemas.microsoft.com/office/powerpoint/2010/main" val="2227798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5C9195-C16D-9948-AA0E-A70C4F27E606}" type="datetimeFigureOut">
              <a:rPr lang="en-US" smtClean="0"/>
              <a:t>3/21/2020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2E6335-FB37-4C4B-BA0D-335ABA752E6B}" type="slidenum">
              <a:rPr lang="en-US" smtClean="0"/>
              <a:t>‹#›</a:t>
            </a:fld>
            <a:endParaRPr lang="en-US"/>
          </a:p>
        </p:txBody>
      </p:sp>
    </p:spTree>
    <p:extLst>
      <p:ext uri="{BB962C8B-B14F-4D97-AF65-F5344CB8AC3E}">
        <p14:creationId xmlns:p14="http://schemas.microsoft.com/office/powerpoint/2010/main" val="1796191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855C9195-C16D-9948-AA0E-A70C4F27E606}" type="datetimeFigureOut">
              <a:rPr lang="en-US" smtClean="0"/>
              <a:t>3/21/2020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2E6335-FB37-4C4B-BA0D-335ABA752E6B}" type="slidenum">
              <a:rPr lang="en-US" smtClean="0"/>
              <a:t>‹#›</a:t>
            </a:fld>
            <a:endParaRPr lang="en-US"/>
          </a:p>
        </p:txBody>
      </p:sp>
    </p:spTree>
    <p:extLst>
      <p:ext uri="{BB962C8B-B14F-4D97-AF65-F5344CB8AC3E}">
        <p14:creationId xmlns:p14="http://schemas.microsoft.com/office/powerpoint/2010/main" val="3955295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855C9195-C16D-9948-AA0E-A70C4F27E606}" type="datetimeFigureOut">
              <a:rPr lang="en-US" smtClean="0"/>
              <a:t>3/21/2020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2E6335-FB37-4C4B-BA0D-335ABA752E6B}" type="slidenum">
              <a:rPr lang="en-US" smtClean="0"/>
              <a:t>‹#›</a:t>
            </a:fld>
            <a:endParaRPr lang="en-US"/>
          </a:p>
        </p:txBody>
      </p:sp>
    </p:spTree>
    <p:extLst>
      <p:ext uri="{BB962C8B-B14F-4D97-AF65-F5344CB8AC3E}">
        <p14:creationId xmlns:p14="http://schemas.microsoft.com/office/powerpoint/2010/main" val="12226062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5C9195-C16D-9948-AA0E-A70C4F27E606}" type="datetimeFigureOut">
              <a:rPr lang="en-US" smtClean="0"/>
              <a:t>3/21/2020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2E6335-FB37-4C4B-BA0D-335ABA752E6B}" type="slidenum">
              <a:rPr lang="en-US" smtClean="0"/>
              <a:t>‹#›</a:t>
            </a:fld>
            <a:endParaRPr lang="en-US"/>
          </a:p>
        </p:txBody>
      </p:sp>
    </p:spTree>
    <p:extLst>
      <p:ext uri="{BB962C8B-B14F-4D97-AF65-F5344CB8AC3E}">
        <p14:creationId xmlns:p14="http://schemas.microsoft.com/office/powerpoint/2010/main" val="10404998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5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5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6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F61A51-8F4F-4887-8EBB-7A29A4020AC5}"/>
              </a:ext>
            </a:extLst>
          </p:cNvPr>
          <p:cNvPicPr>
            <a:picLocks noChangeAspect="1"/>
          </p:cNvPicPr>
          <p:nvPr/>
        </p:nvPicPr>
        <p:blipFill>
          <a:blip r:embed="rId3"/>
          <a:stretch>
            <a:fillRect/>
          </a:stretch>
        </p:blipFill>
        <p:spPr>
          <a:xfrm>
            <a:off x="0" y="1848477"/>
            <a:ext cx="9144000" cy="2714480"/>
          </a:xfrm>
          <a:prstGeom prst="rect">
            <a:avLst/>
          </a:prstGeom>
        </p:spPr>
      </p:pic>
    </p:spTree>
    <p:extLst>
      <p:ext uri="{BB962C8B-B14F-4D97-AF65-F5344CB8AC3E}">
        <p14:creationId xmlns:p14="http://schemas.microsoft.com/office/powerpoint/2010/main" val="27592241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EEF139E-26E0-46C5-835A-29AC6645BE62}"/>
              </a:ext>
            </a:extLst>
          </p:cNvPr>
          <p:cNvPicPr>
            <a:picLocks noChangeAspect="1"/>
          </p:cNvPicPr>
          <p:nvPr/>
        </p:nvPicPr>
        <p:blipFill rotWithShape="1">
          <a:blip r:embed="rId2"/>
          <a:srcRect t="37276"/>
          <a:stretch/>
        </p:blipFill>
        <p:spPr>
          <a:xfrm>
            <a:off x="303108" y="2190134"/>
            <a:ext cx="6515563" cy="4301613"/>
          </a:xfrm>
          <a:prstGeom prst="rect">
            <a:avLst/>
          </a:prstGeom>
        </p:spPr>
      </p:pic>
      <p:pic>
        <p:nvPicPr>
          <p:cNvPr id="3" name="Picture 2">
            <a:extLst>
              <a:ext uri="{FF2B5EF4-FFF2-40B4-BE49-F238E27FC236}">
                <a16:creationId xmlns:a16="http://schemas.microsoft.com/office/drawing/2014/main" id="{8133D261-9C20-4774-ABA2-B53680122CC1}"/>
              </a:ext>
            </a:extLst>
          </p:cNvPr>
          <p:cNvPicPr>
            <a:picLocks noChangeAspect="1"/>
          </p:cNvPicPr>
          <p:nvPr/>
        </p:nvPicPr>
        <p:blipFill rotWithShape="1">
          <a:blip r:embed="rId2"/>
          <a:srcRect b="73979"/>
          <a:stretch/>
        </p:blipFill>
        <p:spPr>
          <a:xfrm>
            <a:off x="303108" y="366253"/>
            <a:ext cx="6515563" cy="1784555"/>
          </a:xfrm>
          <a:prstGeom prst="rect">
            <a:avLst/>
          </a:prstGeom>
        </p:spPr>
      </p:pic>
    </p:spTree>
    <p:extLst>
      <p:ext uri="{BB962C8B-B14F-4D97-AF65-F5344CB8AC3E}">
        <p14:creationId xmlns:p14="http://schemas.microsoft.com/office/powerpoint/2010/main" val="36403094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63E72A-36AB-49D8-AFA4-62D675935F22}"/>
              </a:ext>
            </a:extLst>
          </p:cNvPr>
          <p:cNvPicPr>
            <a:picLocks noChangeAspect="1"/>
          </p:cNvPicPr>
          <p:nvPr/>
        </p:nvPicPr>
        <p:blipFill>
          <a:blip r:embed="rId3"/>
          <a:stretch>
            <a:fillRect/>
          </a:stretch>
        </p:blipFill>
        <p:spPr>
          <a:xfrm>
            <a:off x="331787" y="85725"/>
            <a:ext cx="4619625" cy="6772275"/>
          </a:xfrm>
          <a:prstGeom prst="rect">
            <a:avLst/>
          </a:prstGeom>
        </p:spPr>
      </p:pic>
      <p:sp>
        <p:nvSpPr>
          <p:cNvPr id="3" name="Rectangle 2">
            <a:extLst>
              <a:ext uri="{FF2B5EF4-FFF2-40B4-BE49-F238E27FC236}">
                <a16:creationId xmlns:a16="http://schemas.microsoft.com/office/drawing/2014/main" id="{AC4AE281-A061-49CC-A320-689CFFE8DDC8}"/>
              </a:ext>
            </a:extLst>
          </p:cNvPr>
          <p:cNvSpPr/>
          <p:nvPr/>
        </p:nvSpPr>
        <p:spPr>
          <a:xfrm>
            <a:off x="2926080" y="5202615"/>
            <a:ext cx="6217920" cy="1323439"/>
          </a:xfrm>
          <a:prstGeom prst="rect">
            <a:avLst/>
          </a:prstGeom>
        </p:spPr>
        <p:txBody>
          <a:bodyPr wrap="square">
            <a:spAutoFit/>
          </a:bodyPr>
          <a:lstStyle/>
          <a:p>
            <a:r>
              <a:rPr lang="en-CA" sz="1600" dirty="0">
                <a:solidFill>
                  <a:srgbClr val="FF0000"/>
                </a:solidFill>
                <a:latin typeface="Times New Roman" panose="02020603050405020304" pitchFamily="18" charset="0"/>
                <a:cs typeface="Times New Roman" panose="02020603050405020304" pitchFamily="18" charset="0"/>
              </a:rPr>
              <a:t>I  am referring to other.count </a:t>
            </a:r>
          </a:p>
          <a:p>
            <a:r>
              <a:rPr lang="en-CA" sz="1600" dirty="0">
                <a:solidFill>
                  <a:srgbClr val="FF0000"/>
                </a:solidFill>
                <a:latin typeface="Times New Roman" panose="02020603050405020304" pitchFamily="18" charset="0"/>
                <a:cs typeface="Times New Roman" panose="02020603050405020304" pitchFamily="18" charset="0"/>
              </a:rPr>
              <a:t>Even if a particular attribute or variable in a  class is private instances of the same class can refer  to private variable directly because they are part of the class. Only when there is an object of another class then they are not able to refer to </a:t>
            </a:r>
          </a:p>
        </p:txBody>
      </p:sp>
    </p:spTree>
    <p:extLst>
      <p:ext uri="{BB962C8B-B14F-4D97-AF65-F5344CB8AC3E}">
        <p14:creationId xmlns:p14="http://schemas.microsoft.com/office/powerpoint/2010/main" val="31819099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18FB45-BC25-4572-B365-625DA07307F2}"/>
              </a:ext>
            </a:extLst>
          </p:cNvPr>
          <p:cNvPicPr>
            <a:picLocks noChangeAspect="1"/>
          </p:cNvPicPr>
          <p:nvPr/>
        </p:nvPicPr>
        <p:blipFill>
          <a:blip r:embed="rId3"/>
          <a:stretch>
            <a:fillRect/>
          </a:stretch>
        </p:blipFill>
        <p:spPr>
          <a:xfrm>
            <a:off x="1128183" y="1402468"/>
            <a:ext cx="6210300" cy="2924175"/>
          </a:xfrm>
          <a:prstGeom prst="rect">
            <a:avLst/>
          </a:prstGeom>
        </p:spPr>
      </p:pic>
      <p:sp>
        <p:nvSpPr>
          <p:cNvPr id="3" name="Rectangle 2">
            <a:extLst>
              <a:ext uri="{FF2B5EF4-FFF2-40B4-BE49-F238E27FC236}">
                <a16:creationId xmlns:a16="http://schemas.microsoft.com/office/drawing/2014/main" id="{9425C444-076E-4781-A947-0892F4B9DA94}"/>
              </a:ext>
            </a:extLst>
          </p:cNvPr>
          <p:cNvSpPr/>
          <p:nvPr/>
        </p:nvSpPr>
        <p:spPr>
          <a:xfrm>
            <a:off x="82625" y="5981035"/>
            <a:ext cx="9061375" cy="646331"/>
          </a:xfrm>
          <a:prstGeom prst="rect">
            <a:avLst/>
          </a:prstGeom>
        </p:spPr>
        <p:txBody>
          <a:bodyPr wrap="square">
            <a:spAutoFit/>
          </a:bodyPr>
          <a:lstStyle/>
          <a:p>
            <a:r>
              <a:rPr lang="en-CA" dirty="0">
                <a:solidFill>
                  <a:srgbClr val="FF0000"/>
                </a:solidFill>
                <a:latin typeface="Times New Roman" panose="02020603050405020304" pitchFamily="18" charset="0"/>
                <a:cs typeface="Times New Roman" panose="02020603050405020304" pitchFamily="18" charset="0"/>
              </a:rPr>
              <a:t>“private[this] var count “ means  only available in the specific object either same class or different class </a:t>
            </a:r>
          </a:p>
        </p:txBody>
      </p:sp>
      <p:cxnSp>
        <p:nvCxnSpPr>
          <p:cNvPr id="6" name="Straight Arrow Connector 5">
            <a:extLst>
              <a:ext uri="{FF2B5EF4-FFF2-40B4-BE49-F238E27FC236}">
                <a16:creationId xmlns:a16="http://schemas.microsoft.com/office/drawing/2014/main" id="{93780D2F-8639-4D5F-B6AC-3E0A03269400}"/>
              </a:ext>
            </a:extLst>
          </p:cNvPr>
          <p:cNvCxnSpPr>
            <a:cxnSpLocks/>
          </p:cNvCxnSpPr>
          <p:nvPr/>
        </p:nvCxnSpPr>
        <p:spPr>
          <a:xfrm flipV="1">
            <a:off x="1244906" y="1762699"/>
            <a:ext cx="560611" cy="399912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4" name="Rectangle 3">
            <a:extLst>
              <a:ext uri="{FF2B5EF4-FFF2-40B4-BE49-F238E27FC236}">
                <a16:creationId xmlns:a16="http://schemas.microsoft.com/office/drawing/2014/main" id="{1E4155B5-B080-479B-8906-46593B5CEA4C}"/>
              </a:ext>
            </a:extLst>
          </p:cNvPr>
          <p:cNvSpPr/>
          <p:nvPr/>
        </p:nvSpPr>
        <p:spPr>
          <a:xfrm>
            <a:off x="5543011" y="4969173"/>
            <a:ext cx="1781450" cy="369332"/>
          </a:xfrm>
          <a:prstGeom prst="rect">
            <a:avLst/>
          </a:prstGeom>
        </p:spPr>
        <p:txBody>
          <a:bodyPr wrap="none">
            <a:spAutoFit/>
          </a:bodyPr>
          <a:lstStyle/>
          <a:p>
            <a:r>
              <a:rPr lang="en-CA" dirty="0"/>
              <a:t>More on Slide 20</a:t>
            </a:r>
          </a:p>
        </p:txBody>
      </p:sp>
    </p:spTree>
    <p:extLst>
      <p:ext uri="{BB962C8B-B14F-4D97-AF65-F5344CB8AC3E}">
        <p14:creationId xmlns:p14="http://schemas.microsoft.com/office/powerpoint/2010/main" val="21707724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3C614C8-EBE4-4825-8D31-CF4005FF4E5B}"/>
              </a:ext>
            </a:extLst>
          </p:cNvPr>
          <p:cNvPicPr>
            <a:picLocks noChangeAspect="1"/>
          </p:cNvPicPr>
          <p:nvPr/>
        </p:nvPicPr>
        <p:blipFill rotWithShape="1">
          <a:blip r:embed="rId3"/>
          <a:srcRect t="44116"/>
          <a:stretch/>
        </p:blipFill>
        <p:spPr>
          <a:xfrm>
            <a:off x="14287" y="1592494"/>
            <a:ext cx="9115425" cy="3390739"/>
          </a:xfrm>
          <a:prstGeom prst="rect">
            <a:avLst/>
          </a:prstGeom>
        </p:spPr>
      </p:pic>
      <p:sp>
        <p:nvSpPr>
          <p:cNvPr id="3" name="Rectangle 2">
            <a:extLst>
              <a:ext uri="{FF2B5EF4-FFF2-40B4-BE49-F238E27FC236}">
                <a16:creationId xmlns:a16="http://schemas.microsoft.com/office/drawing/2014/main" id="{69F27FBE-A0DF-4647-9011-34916ADE50FF}"/>
              </a:ext>
            </a:extLst>
          </p:cNvPr>
          <p:cNvSpPr/>
          <p:nvPr/>
        </p:nvSpPr>
        <p:spPr>
          <a:xfrm>
            <a:off x="14287" y="0"/>
            <a:ext cx="6006773" cy="646331"/>
          </a:xfrm>
          <a:prstGeom prst="rect">
            <a:avLst/>
          </a:prstGeom>
        </p:spPr>
        <p:txBody>
          <a:bodyPr wrap="none">
            <a:spAutoFit/>
          </a:bodyPr>
          <a:lstStyle/>
          <a:p>
            <a:r>
              <a:rPr lang="en-CA" sz="3600" dirty="0">
                <a:solidFill>
                  <a:srgbClr val="FF0000"/>
                </a:solidFill>
                <a:latin typeface="Times New Roman" panose="02020603050405020304" pitchFamily="18" charset="0"/>
                <a:cs typeface="Times New Roman" panose="02020603050405020304" pitchFamily="18" charset="0"/>
              </a:rPr>
              <a:t>Primary vs Default  constructor</a:t>
            </a:r>
          </a:p>
        </p:txBody>
      </p:sp>
      <p:sp>
        <p:nvSpPr>
          <p:cNvPr id="4" name="Rectangle 3">
            <a:extLst>
              <a:ext uri="{FF2B5EF4-FFF2-40B4-BE49-F238E27FC236}">
                <a16:creationId xmlns:a16="http://schemas.microsoft.com/office/drawing/2014/main" id="{1883B740-6728-4438-8829-89079B6FC674}"/>
              </a:ext>
            </a:extLst>
          </p:cNvPr>
          <p:cNvSpPr/>
          <p:nvPr/>
        </p:nvSpPr>
        <p:spPr>
          <a:xfrm>
            <a:off x="8788" y="6483394"/>
            <a:ext cx="9126422" cy="369332"/>
          </a:xfrm>
          <a:prstGeom prst="rect">
            <a:avLst/>
          </a:prstGeom>
        </p:spPr>
        <p:txBody>
          <a:bodyPr wrap="square">
            <a:spAutoFit/>
          </a:bodyPr>
          <a:lstStyle/>
          <a:p>
            <a:r>
              <a:rPr lang="en-CA" dirty="0">
                <a:solidFill>
                  <a:srgbClr val="FF0000"/>
                </a:solidFill>
                <a:latin typeface="Times New Roman" panose="02020603050405020304" pitchFamily="18" charset="0"/>
                <a:cs typeface="Times New Roman" panose="02020603050405020304" pitchFamily="18" charset="0"/>
              </a:rPr>
              <a:t>We have not defined any constructor so Scala will define the default constructor</a:t>
            </a:r>
          </a:p>
        </p:txBody>
      </p:sp>
    </p:spTree>
    <p:extLst>
      <p:ext uri="{BB962C8B-B14F-4D97-AF65-F5344CB8AC3E}">
        <p14:creationId xmlns:p14="http://schemas.microsoft.com/office/powerpoint/2010/main" val="35209525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6635F1-697F-458F-9F5E-12BD3EDC509F}"/>
              </a:ext>
            </a:extLst>
          </p:cNvPr>
          <p:cNvPicPr>
            <a:picLocks noChangeAspect="1"/>
          </p:cNvPicPr>
          <p:nvPr/>
        </p:nvPicPr>
        <p:blipFill>
          <a:blip r:embed="rId3"/>
          <a:stretch>
            <a:fillRect/>
          </a:stretch>
        </p:blipFill>
        <p:spPr>
          <a:xfrm>
            <a:off x="124896" y="103277"/>
            <a:ext cx="4743450" cy="2952750"/>
          </a:xfrm>
          <a:prstGeom prst="rect">
            <a:avLst/>
          </a:prstGeom>
        </p:spPr>
      </p:pic>
      <p:pic>
        <p:nvPicPr>
          <p:cNvPr id="3" name="Picture 2">
            <a:extLst>
              <a:ext uri="{FF2B5EF4-FFF2-40B4-BE49-F238E27FC236}">
                <a16:creationId xmlns:a16="http://schemas.microsoft.com/office/drawing/2014/main" id="{70A79732-DBF7-4578-A9CB-D5918C6BF620}"/>
              </a:ext>
            </a:extLst>
          </p:cNvPr>
          <p:cNvPicPr>
            <a:picLocks noChangeAspect="1"/>
          </p:cNvPicPr>
          <p:nvPr/>
        </p:nvPicPr>
        <p:blipFill rotWithShape="1">
          <a:blip r:embed="rId4"/>
          <a:srcRect t="43607" r="10889" b="1698"/>
          <a:stretch/>
        </p:blipFill>
        <p:spPr>
          <a:xfrm>
            <a:off x="222900" y="3149133"/>
            <a:ext cx="8122846" cy="2952750"/>
          </a:xfrm>
          <a:prstGeom prst="rect">
            <a:avLst/>
          </a:prstGeom>
        </p:spPr>
      </p:pic>
      <p:sp>
        <p:nvSpPr>
          <p:cNvPr id="4" name="Rectangle 3">
            <a:extLst>
              <a:ext uri="{FF2B5EF4-FFF2-40B4-BE49-F238E27FC236}">
                <a16:creationId xmlns:a16="http://schemas.microsoft.com/office/drawing/2014/main" id="{408BA623-854A-43E8-9616-A18F58AD09A5}"/>
              </a:ext>
            </a:extLst>
          </p:cNvPr>
          <p:cNvSpPr/>
          <p:nvPr/>
        </p:nvSpPr>
        <p:spPr>
          <a:xfrm>
            <a:off x="3786546" y="3177553"/>
            <a:ext cx="3757253" cy="369332"/>
          </a:xfrm>
          <a:prstGeom prst="rect">
            <a:avLst/>
          </a:prstGeom>
        </p:spPr>
        <p:txBody>
          <a:bodyPr wrap="square">
            <a:spAutoFit/>
          </a:bodyPr>
          <a:lstStyle/>
          <a:p>
            <a:r>
              <a:rPr lang="en-CA" dirty="0">
                <a:solidFill>
                  <a:srgbClr val="FF0000"/>
                </a:solidFill>
                <a:latin typeface="Times New Roman" panose="02020603050405020304" pitchFamily="18" charset="0"/>
                <a:cs typeface="Times New Roman" panose="02020603050405020304" pitchFamily="18" charset="0"/>
              </a:rPr>
              <a:t>My defined constructor / Auxiliary </a:t>
            </a:r>
          </a:p>
        </p:txBody>
      </p:sp>
      <p:sp>
        <p:nvSpPr>
          <p:cNvPr id="5" name="Rectangle 4">
            <a:extLst>
              <a:ext uri="{FF2B5EF4-FFF2-40B4-BE49-F238E27FC236}">
                <a16:creationId xmlns:a16="http://schemas.microsoft.com/office/drawing/2014/main" id="{7E573807-5B2B-497B-BF27-516593263C10}"/>
              </a:ext>
            </a:extLst>
          </p:cNvPr>
          <p:cNvSpPr/>
          <p:nvPr/>
        </p:nvSpPr>
        <p:spPr>
          <a:xfrm>
            <a:off x="2496621" y="2271177"/>
            <a:ext cx="2896947" cy="369332"/>
          </a:xfrm>
          <a:prstGeom prst="rect">
            <a:avLst/>
          </a:prstGeom>
        </p:spPr>
        <p:txBody>
          <a:bodyPr wrap="none">
            <a:spAutoFit/>
          </a:bodyPr>
          <a:lstStyle/>
          <a:p>
            <a:r>
              <a:rPr lang="en-CA" dirty="0">
                <a:solidFill>
                  <a:srgbClr val="FF0000"/>
                </a:solidFill>
                <a:latin typeface="Times New Roman" panose="02020603050405020304" pitchFamily="18" charset="0"/>
                <a:cs typeface="Times New Roman" panose="02020603050405020304" pitchFamily="18" charset="0"/>
              </a:rPr>
              <a:t>Default constructor /Primary </a:t>
            </a:r>
          </a:p>
        </p:txBody>
      </p:sp>
      <p:pic>
        <p:nvPicPr>
          <p:cNvPr id="6" name="Picture 5">
            <a:extLst>
              <a:ext uri="{FF2B5EF4-FFF2-40B4-BE49-F238E27FC236}">
                <a16:creationId xmlns:a16="http://schemas.microsoft.com/office/drawing/2014/main" id="{F2CACD00-C01F-4D12-AB2B-4D15975C5890}"/>
              </a:ext>
            </a:extLst>
          </p:cNvPr>
          <p:cNvPicPr>
            <a:picLocks noChangeAspect="1"/>
          </p:cNvPicPr>
          <p:nvPr/>
        </p:nvPicPr>
        <p:blipFill>
          <a:blip r:embed="rId5"/>
          <a:stretch>
            <a:fillRect/>
          </a:stretch>
        </p:blipFill>
        <p:spPr>
          <a:xfrm>
            <a:off x="100372" y="6101883"/>
            <a:ext cx="3686175" cy="781050"/>
          </a:xfrm>
          <a:prstGeom prst="rect">
            <a:avLst/>
          </a:prstGeom>
        </p:spPr>
      </p:pic>
      <p:sp>
        <p:nvSpPr>
          <p:cNvPr id="7" name="Rectangle 6">
            <a:extLst>
              <a:ext uri="{FF2B5EF4-FFF2-40B4-BE49-F238E27FC236}">
                <a16:creationId xmlns:a16="http://schemas.microsoft.com/office/drawing/2014/main" id="{66310FFD-5BC7-457F-817C-273DFBCC2363}"/>
              </a:ext>
            </a:extLst>
          </p:cNvPr>
          <p:cNvSpPr/>
          <p:nvPr/>
        </p:nvSpPr>
        <p:spPr>
          <a:xfrm>
            <a:off x="3483429" y="6010732"/>
            <a:ext cx="2171557" cy="369332"/>
          </a:xfrm>
          <a:prstGeom prst="rect">
            <a:avLst/>
          </a:prstGeom>
        </p:spPr>
        <p:txBody>
          <a:bodyPr wrap="none">
            <a:spAutoFit/>
          </a:bodyPr>
          <a:lstStyle/>
          <a:p>
            <a:r>
              <a:rPr lang="en-CA" dirty="0">
                <a:solidFill>
                  <a:srgbClr val="FF0000"/>
                </a:solidFill>
                <a:latin typeface="Times New Roman" panose="02020603050405020304" pitchFamily="18" charset="0"/>
                <a:cs typeface="Times New Roman" panose="02020603050405020304" pitchFamily="18" charset="0"/>
              </a:rPr>
              <a:t>Need to pass a value </a:t>
            </a:r>
          </a:p>
        </p:txBody>
      </p:sp>
    </p:spTree>
    <p:extLst>
      <p:ext uri="{BB962C8B-B14F-4D97-AF65-F5344CB8AC3E}">
        <p14:creationId xmlns:p14="http://schemas.microsoft.com/office/powerpoint/2010/main" val="18168831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EBE23B-D832-4151-A3C7-109BDC987C3E}"/>
              </a:ext>
            </a:extLst>
          </p:cNvPr>
          <p:cNvPicPr>
            <a:picLocks noChangeAspect="1"/>
          </p:cNvPicPr>
          <p:nvPr/>
        </p:nvPicPr>
        <p:blipFill>
          <a:blip r:embed="rId2"/>
          <a:stretch>
            <a:fillRect/>
          </a:stretch>
        </p:blipFill>
        <p:spPr>
          <a:xfrm>
            <a:off x="197259" y="705617"/>
            <a:ext cx="8572500" cy="5191125"/>
          </a:xfrm>
          <a:prstGeom prst="rect">
            <a:avLst/>
          </a:prstGeom>
        </p:spPr>
      </p:pic>
    </p:spTree>
    <p:extLst>
      <p:ext uri="{BB962C8B-B14F-4D97-AF65-F5344CB8AC3E}">
        <p14:creationId xmlns:p14="http://schemas.microsoft.com/office/powerpoint/2010/main" val="5783886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6AABC9-BB77-4EBA-BF49-3FF66CAF2350}"/>
              </a:ext>
            </a:extLst>
          </p:cNvPr>
          <p:cNvPicPr>
            <a:picLocks noChangeAspect="1"/>
          </p:cNvPicPr>
          <p:nvPr/>
        </p:nvPicPr>
        <p:blipFill>
          <a:blip r:embed="rId3"/>
          <a:stretch>
            <a:fillRect/>
          </a:stretch>
        </p:blipFill>
        <p:spPr>
          <a:xfrm>
            <a:off x="1043189" y="1353248"/>
            <a:ext cx="7025753" cy="3241612"/>
          </a:xfrm>
          <a:prstGeom prst="rect">
            <a:avLst/>
          </a:prstGeom>
        </p:spPr>
      </p:pic>
      <p:sp>
        <p:nvSpPr>
          <p:cNvPr id="3" name="Rectangle 2">
            <a:extLst>
              <a:ext uri="{FF2B5EF4-FFF2-40B4-BE49-F238E27FC236}">
                <a16:creationId xmlns:a16="http://schemas.microsoft.com/office/drawing/2014/main" id="{4C6E289C-54F5-4140-81FF-B52BB9C3413B}"/>
              </a:ext>
            </a:extLst>
          </p:cNvPr>
          <p:cNvSpPr/>
          <p:nvPr/>
        </p:nvSpPr>
        <p:spPr>
          <a:xfrm>
            <a:off x="12656" y="6155929"/>
            <a:ext cx="8235109" cy="584775"/>
          </a:xfrm>
          <a:prstGeom prst="rect">
            <a:avLst/>
          </a:prstGeom>
        </p:spPr>
        <p:txBody>
          <a:bodyPr wrap="square">
            <a:spAutoFit/>
          </a:bodyPr>
          <a:lstStyle/>
          <a:p>
            <a:r>
              <a:rPr lang="en-CA" sz="1600" dirty="0">
                <a:solidFill>
                  <a:srgbClr val="FF0000"/>
                </a:solidFill>
                <a:latin typeface="Times New Roman" panose="02020603050405020304" pitchFamily="18" charset="0"/>
                <a:cs typeface="Times New Roman" panose="02020603050405020304" pitchFamily="18" charset="0"/>
              </a:rPr>
              <a:t>Name is not converted to the field (I just removed var or </a:t>
            </a:r>
            <a:r>
              <a:rPr lang="en-CA" sz="1600" dirty="0" err="1">
                <a:solidFill>
                  <a:srgbClr val="FF0000"/>
                </a:solidFill>
                <a:latin typeface="Times New Roman" panose="02020603050405020304" pitchFamily="18" charset="0"/>
                <a:cs typeface="Times New Roman" panose="02020603050405020304" pitchFamily="18" charset="0"/>
              </a:rPr>
              <a:t>val</a:t>
            </a:r>
            <a:r>
              <a:rPr lang="en-CA" sz="1600" dirty="0">
                <a:solidFill>
                  <a:srgbClr val="FF0000"/>
                </a:solidFill>
                <a:latin typeface="Times New Roman" panose="02020603050405020304" pitchFamily="18" charset="0"/>
                <a:cs typeface="Times New Roman" panose="02020603050405020304" pitchFamily="18" charset="0"/>
              </a:rPr>
              <a:t> from it )</a:t>
            </a:r>
          </a:p>
          <a:p>
            <a:r>
              <a:rPr lang="en-CA" sz="1600" dirty="0">
                <a:solidFill>
                  <a:srgbClr val="FF0000"/>
                </a:solidFill>
                <a:latin typeface="Times New Roman" panose="02020603050405020304" pitchFamily="18" charset="0"/>
                <a:cs typeface="Times New Roman" panose="02020603050405020304" pitchFamily="18" charset="0"/>
              </a:rPr>
              <a:t>Scala does not generate any variable out of it .so no filed then there is no getter and setter</a:t>
            </a:r>
          </a:p>
        </p:txBody>
      </p:sp>
    </p:spTree>
    <p:extLst>
      <p:ext uri="{BB962C8B-B14F-4D97-AF65-F5344CB8AC3E}">
        <p14:creationId xmlns:p14="http://schemas.microsoft.com/office/powerpoint/2010/main" val="15340964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44DD8C-A391-4A18-9489-CD24E645E7F7}"/>
              </a:ext>
            </a:extLst>
          </p:cNvPr>
          <p:cNvPicPr>
            <a:picLocks noChangeAspect="1"/>
          </p:cNvPicPr>
          <p:nvPr/>
        </p:nvPicPr>
        <p:blipFill>
          <a:blip r:embed="rId3"/>
          <a:stretch>
            <a:fillRect/>
          </a:stretch>
        </p:blipFill>
        <p:spPr>
          <a:xfrm>
            <a:off x="1966912" y="2166937"/>
            <a:ext cx="5210175" cy="2524125"/>
          </a:xfrm>
          <a:prstGeom prst="rect">
            <a:avLst/>
          </a:prstGeom>
        </p:spPr>
      </p:pic>
      <p:sp>
        <p:nvSpPr>
          <p:cNvPr id="3" name="Rectangle 2">
            <a:extLst>
              <a:ext uri="{FF2B5EF4-FFF2-40B4-BE49-F238E27FC236}">
                <a16:creationId xmlns:a16="http://schemas.microsoft.com/office/drawing/2014/main" id="{47ED254C-879D-4469-95BD-038D5EB029E7}"/>
              </a:ext>
            </a:extLst>
          </p:cNvPr>
          <p:cNvSpPr/>
          <p:nvPr/>
        </p:nvSpPr>
        <p:spPr>
          <a:xfrm>
            <a:off x="0" y="6482505"/>
            <a:ext cx="8807985" cy="369332"/>
          </a:xfrm>
          <a:prstGeom prst="rect">
            <a:avLst/>
          </a:prstGeom>
        </p:spPr>
        <p:txBody>
          <a:bodyPr wrap="square">
            <a:spAutoFit/>
          </a:bodyPr>
          <a:lstStyle/>
          <a:p>
            <a:r>
              <a:rPr lang="en-CA" dirty="0">
                <a:solidFill>
                  <a:srgbClr val="FF0000"/>
                </a:solidFill>
                <a:latin typeface="Times New Roman" panose="02020603050405020304" pitchFamily="18" charset="0"/>
                <a:cs typeface="Times New Roman" panose="02020603050405020304" pitchFamily="18" charset="0"/>
              </a:rPr>
              <a:t>In terms of </a:t>
            </a:r>
            <a:r>
              <a:rPr lang="en-CA" dirty="0" err="1">
                <a:solidFill>
                  <a:srgbClr val="FF0000"/>
                </a:solidFill>
                <a:latin typeface="Times New Roman" panose="02020603050405020304" pitchFamily="18" charset="0"/>
                <a:cs typeface="Times New Roman" panose="02020603050405020304" pitchFamily="18" charset="0"/>
              </a:rPr>
              <a:t>val</a:t>
            </a:r>
            <a:r>
              <a:rPr lang="en-CA" dirty="0">
                <a:solidFill>
                  <a:srgbClr val="FF0000"/>
                </a:solidFill>
                <a:latin typeface="Times New Roman" panose="02020603050405020304" pitchFamily="18" charset="0"/>
                <a:cs typeface="Times New Roman" panose="02020603050405020304" pitchFamily="18" charset="0"/>
              </a:rPr>
              <a:t> it does not generate a setter ,it only generates getter </a:t>
            </a:r>
          </a:p>
        </p:txBody>
      </p:sp>
    </p:spTree>
    <p:extLst>
      <p:ext uri="{BB962C8B-B14F-4D97-AF65-F5344CB8AC3E}">
        <p14:creationId xmlns:p14="http://schemas.microsoft.com/office/powerpoint/2010/main" val="25037347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08DE45-F0D1-48A4-8848-1EDC2C4D5310}"/>
              </a:ext>
            </a:extLst>
          </p:cNvPr>
          <p:cNvPicPr>
            <a:picLocks noChangeAspect="1"/>
          </p:cNvPicPr>
          <p:nvPr/>
        </p:nvPicPr>
        <p:blipFill>
          <a:blip r:embed="rId3"/>
          <a:stretch>
            <a:fillRect/>
          </a:stretch>
        </p:blipFill>
        <p:spPr>
          <a:xfrm>
            <a:off x="688233" y="0"/>
            <a:ext cx="5829300" cy="4895850"/>
          </a:xfrm>
          <a:prstGeom prst="rect">
            <a:avLst/>
          </a:prstGeom>
        </p:spPr>
      </p:pic>
      <p:sp>
        <p:nvSpPr>
          <p:cNvPr id="3" name="Rectangle 2">
            <a:extLst>
              <a:ext uri="{FF2B5EF4-FFF2-40B4-BE49-F238E27FC236}">
                <a16:creationId xmlns:a16="http://schemas.microsoft.com/office/drawing/2014/main" id="{0A5918CD-F862-48C6-9068-4FAFAFADA9D2}"/>
              </a:ext>
            </a:extLst>
          </p:cNvPr>
          <p:cNvSpPr/>
          <p:nvPr/>
        </p:nvSpPr>
        <p:spPr>
          <a:xfrm>
            <a:off x="162560" y="6092766"/>
            <a:ext cx="8046720" cy="738664"/>
          </a:xfrm>
          <a:prstGeom prst="rect">
            <a:avLst/>
          </a:prstGeom>
        </p:spPr>
        <p:txBody>
          <a:bodyPr wrap="square">
            <a:spAutoFit/>
          </a:bodyPr>
          <a:lstStyle/>
          <a:p>
            <a:r>
              <a:rPr lang="en-CA" sz="1400" dirty="0">
                <a:solidFill>
                  <a:srgbClr val="FF0000"/>
                </a:solidFill>
                <a:latin typeface="Times New Roman" panose="02020603050405020304" pitchFamily="18" charset="0"/>
                <a:cs typeface="Times New Roman" panose="02020603050405020304" pitchFamily="18" charset="0"/>
              </a:rPr>
              <a:t>When you define it as private</a:t>
            </a:r>
          </a:p>
          <a:p>
            <a:r>
              <a:rPr lang="en-CA" sz="1400" dirty="0">
                <a:solidFill>
                  <a:srgbClr val="FF0000"/>
                </a:solidFill>
                <a:latin typeface="Times New Roman" panose="02020603050405020304" pitchFamily="18" charset="0"/>
                <a:cs typeface="Times New Roman" panose="02020603050405020304" pitchFamily="18" charset="0"/>
              </a:rPr>
              <a:t>If it is </a:t>
            </a:r>
            <a:r>
              <a:rPr lang="en-CA" sz="1400" dirty="0" err="1">
                <a:solidFill>
                  <a:srgbClr val="FF0000"/>
                </a:solidFill>
                <a:latin typeface="Times New Roman" panose="02020603050405020304" pitchFamily="18" charset="0"/>
                <a:cs typeface="Times New Roman" panose="02020603050405020304" pitchFamily="18" charset="0"/>
              </a:rPr>
              <a:t>val</a:t>
            </a:r>
            <a:r>
              <a:rPr lang="en-CA" sz="1400" dirty="0">
                <a:solidFill>
                  <a:srgbClr val="FF0000"/>
                </a:solidFill>
                <a:latin typeface="Times New Roman" panose="02020603050405020304" pitchFamily="18" charset="0"/>
                <a:cs typeface="Times New Roman" panose="02020603050405020304" pitchFamily="18" charset="0"/>
              </a:rPr>
              <a:t> it will generates private getter but not setter</a:t>
            </a:r>
          </a:p>
          <a:p>
            <a:r>
              <a:rPr lang="en-CA" sz="1400" dirty="0">
                <a:solidFill>
                  <a:srgbClr val="FF0000"/>
                </a:solidFill>
                <a:latin typeface="Times New Roman" panose="02020603050405020304" pitchFamily="18" charset="0"/>
                <a:cs typeface="Times New Roman" panose="02020603050405020304" pitchFamily="18" charset="0"/>
              </a:rPr>
              <a:t>If it is var it will generate private getter and setter</a:t>
            </a:r>
          </a:p>
        </p:txBody>
      </p:sp>
    </p:spTree>
    <p:extLst>
      <p:ext uri="{BB962C8B-B14F-4D97-AF65-F5344CB8AC3E}">
        <p14:creationId xmlns:p14="http://schemas.microsoft.com/office/powerpoint/2010/main" val="33611161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119F7E8-91DC-49CD-A67A-D2142EC0F031}"/>
              </a:ext>
            </a:extLst>
          </p:cNvPr>
          <p:cNvPicPr>
            <a:picLocks noChangeAspect="1"/>
          </p:cNvPicPr>
          <p:nvPr/>
        </p:nvPicPr>
        <p:blipFill>
          <a:blip r:embed="rId3"/>
          <a:stretch>
            <a:fillRect/>
          </a:stretch>
        </p:blipFill>
        <p:spPr>
          <a:xfrm>
            <a:off x="1663382" y="120650"/>
            <a:ext cx="5248275" cy="5905500"/>
          </a:xfrm>
          <a:prstGeom prst="rect">
            <a:avLst/>
          </a:prstGeom>
        </p:spPr>
      </p:pic>
      <p:sp>
        <p:nvSpPr>
          <p:cNvPr id="3" name="Rectangle 2">
            <a:extLst>
              <a:ext uri="{FF2B5EF4-FFF2-40B4-BE49-F238E27FC236}">
                <a16:creationId xmlns:a16="http://schemas.microsoft.com/office/drawing/2014/main" id="{5AF70C7E-4DCA-4B60-86EA-57A815D00FEB}"/>
              </a:ext>
            </a:extLst>
          </p:cNvPr>
          <p:cNvSpPr/>
          <p:nvPr/>
        </p:nvSpPr>
        <p:spPr>
          <a:xfrm>
            <a:off x="101600" y="6259314"/>
            <a:ext cx="8554720" cy="584775"/>
          </a:xfrm>
          <a:prstGeom prst="rect">
            <a:avLst/>
          </a:prstGeom>
        </p:spPr>
        <p:txBody>
          <a:bodyPr wrap="square">
            <a:spAutoFit/>
          </a:bodyPr>
          <a:lstStyle/>
          <a:p>
            <a:r>
              <a:rPr lang="en-CA" sz="1600" dirty="0">
                <a:solidFill>
                  <a:srgbClr val="FF0000"/>
                </a:solidFill>
                <a:latin typeface="Times New Roman" panose="02020603050405020304" pitchFamily="18" charset="0"/>
                <a:cs typeface="Times New Roman" panose="02020603050405020304" pitchFamily="18" charset="0"/>
              </a:rPr>
              <a:t>When I use @</a:t>
            </a:r>
            <a:r>
              <a:rPr lang="en-CA" sz="1600" dirty="0" err="1">
                <a:solidFill>
                  <a:srgbClr val="FF0000"/>
                </a:solidFill>
                <a:latin typeface="Times New Roman" panose="02020603050405020304" pitchFamily="18" charset="0"/>
                <a:cs typeface="Times New Roman" panose="02020603050405020304" pitchFamily="18" charset="0"/>
              </a:rPr>
              <a:t>BeanProperty</a:t>
            </a:r>
            <a:r>
              <a:rPr lang="en-CA" sz="1600" dirty="0">
                <a:solidFill>
                  <a:srgbClr val="FF0000"/>
                </a:solidFill>
                <a:latin typeface="Times New Roman" panose="02020603050405020304" pitchFamily="18" charset="0"/>
                <a:cs typeface="Times New Roman" panose="02020603050405020304" pitchFamily="18" charset="0"/>
              </a:rPr>
              <a:t> it will generate java getter and setter for var</a:t>
            </a:r>
          </a:p>
          <a:p>
            <a:r>
              <a:rPr lang="en-CA" sz="1600" dirty="0">
                <a:solidFill>
                  <a:srgbClr val="FF0000"/>
                </a:solidFill>
                <a:latin typeface="Times New Roman" panose="02020603050405020304" pitchFamily="18" charset="0"/>
                <a:cs typeface="Times New Roman" panose="02020603050405020304" pitchFamily="18" charset="0"/>
              </a:rPr>
              <a:t>And getter </a:t>
            </a:r>
            <a:r>
              <a:rPr lang="en-CA" sz="1600" dirty="0" err="1">
                <a:solidFill>
                  <a:srgbClr val="FF0000"/>
                </a:solidFill>
                <a:latin typeface="Times New Roman" panose="02020603050405020304" pitchFamily="18" charset="0"/>
                <a:cs typeface="Times New Roman" panose="02020603050405020304" pitchFamily="18" charset="0"/>
              </a:rPr>
              <a:t>javatype</a:t>
            </a:r>
            <a:r>
              <a:rPr lang="en-CA" sz="1600" dirty="0">
                <a:solidFill>
                  <a:srgbClr val="FF0000"/>
                </a:solidFill>
                <a:latin typeface="Times New Roman" panose="02020603050405020304" pitchFamily="18" charset="0"/>
                <a:cs typeface="Times New Roman" panose="02020603050405020304" pitchFamily="18" charset="0"/>
              </a:rPr>
              <a:t> for </a:t>
            </a:r>
            <a:r>
              <a:rPr lang="en-CA" sz="1600" dirty="0" err="1">
                <a:solidFill>
                  <a:srgbClr val="FF0000"/>
                </a:solidFill>
                <a:latin typeface="Times New Roman" panose="02020603050405020304" pitchFamily="18" charset="0"/>
                <a:cs typeface="Times New Roman" panose="02020603050405020304" pitchFamily="18" charset="0"/>
              </a:rPr>
              <a:t>val</a:t>
            </a:r>
            <a:endParaRPr lang="en-CA" sz="16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52217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EB7EEC6B-1E97-4EF3-A841-228183B23412}"/>
              </a:ext>
            </a:extLst>
          </p:cNvPr>
          <p:cNvPicPr>
            <a:picLocks noChangeAspect="1"/>
          </p:cNvPicPr>
          <p:nvPr/>
        </p:nvPicPr>
        <p:blipFill>
          <a:blip r:embed="rId2"/>
          <a:stretch>
            <a:fillRect/>
          </a:stretch>
        </p:blipFill>
        <p:spPr>
          <a:xfrm>
            <a:off x="1076326" y="761999"/>
            <a:ext cx="6992398" cy="4714875"/>
          </a:xfrm>
          <a:prstGeom prst="rect">
            <a:avLst/>
          </a:prstGeom>
        </p:spPr>
      </p:pic>
    </p:spTree>
    <p:extLst>
      <p:ext uri="{BB962C8B-B14F-4D97-AF65-F5344CB8AC3E}">
        <p14:creationId xmlns:p14="http://schemas.microsoft.com/office/powerpoint/2010/main" val="2915140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0D74AB-037A-4937-B3CB-1921D8BDB13C}"/>
              </a:ext>
            </a:extLst>
          </p:cNvPr>
          <p:cNvPicPr>
            <a:picLocks noChangeAspect="1"/>
          </p:cNvPicPr>
          <p:nvPr/>
        </p:nvPicPr>
        <p:blipFill>
          <a:blip r:embed="rId3"/>
          <a:stretch>
            <a:fillRect/>
          </a:stretch>
        </p:blipFill>
        <p:spPr>
          <a:xfrm>
            <a:off x="394620" y="421737"/>
            <a:ext cx="6114335" cy="4263583"/>
          </a:xfrm>
          <a:prstGeom prst="rect">
            <a:avLst/>
          </a:prstGeom>
        </p:spPr>
      </p:pic>
      <p:sp>
        <p:nvSpPr>
          <p:cNvPr id="3" name="Rectangle 2">
            <a:extLst>
              <a:ext uri="{FF2B5EF4-FFF2-40B4-BE49-F238E27FC236}">
                <a16:creationId xmlns:a16="http://schemas.microsoft.com/office/drawing/2014/main" id="{3D7C9A72-D0D0-4EB7-A1C8-7B16E33BB826}"/>
              </a:ext>
            </a:extLst>
          </p:cNvPr>
          <p:cNvSpPr/>
          <p:nvPr/>
        </p:nvSpPr>
        <p:spPr>
          <a:xfrm>
            <a:off x="218440" y="6227057"/>
            <a:ext cx="8707120" cy="584775"/>
          </a:xfrm>
          <a:prstGeom prst="rect">
            <a:avLst/>
          </a:prstGeom>
        </p:spPr>
        <p:txBody>
          <a:bodyPr wrap="square">
            <a:spAutoFit/>
          </a:bodyPr>
          <a:lstStyle/>
          <a:p>
            <a:r>
              <a:rPr lang="en-CA" sz="1600" dirty="0">
                <a:solidFill>
                  <a:srgbClr val="FF0000"/>
                </a:solidFill>
                <a:latin typeface="Times New Roman" panose="02020603050405020304" pitchFamily="18" charset="0"/>
                <a:cs typeface="Times New Roman" panose="02020603050405020304" pitchFamily="18" charset="0"/>
              </a:rPr>
              <a:t>When we use private [this] it will be only available with that object that’s why it does not generate getter and setter</a:t>
            </a:r>
          </a:p>
        </p:txBody>
      </p:sp>
      <p:sp>
        <p:nvSpPr>
          <p:cNvPr id="4" name="Rectangle 3">
            <a:extLst>
              <a:ext uri="{FF2B5EF4-FFF2-40B4-BE49-F238E27FC236}">
                <a16:creationId xmlns:a16="http://schemas.microsoft.com/office/drawing/2014/main" id="{7B43D418-55EF-4080-A567-76BC6B56102A}"/>
              </a:ext>
            </a:extLst>
          </p:cNvPr>
          <p:cNvSpPr/>
          <p:nvPr/>
        </p:nvSpPr>
        <p:spPr>
          <a:xfrm>
            <a:off x="5571034" y="4784507"/>
            <a:ext cx="1781450" cy="369332"/>
          </a:xfrm>
          <a:prstGeom prst="rect">
            <a:avLst/>
          </a:prstGeom>
        </p:spPr>
        <p:txBody>
          <a:bodyPr wrap="none">
            <a:spAutoFit/>
          </a:bodyPr>
          <a:lstStyle/>
          <a:p>
            <a:r>
              <a:rPr lang="en-CA" dirty="0">
                <a:solidFill>
                  <a:srgbClr val="FF0000"/>
                </a:solidFill>
                <a:latin typeface="Times New Roman" panose="02020603050405020304" pitchFamily="18" charset="0"/>
                <a:cs typeface="Times New Roman" panose="02020603050405020304" pitchFamily="18" charset="0"/>
              </a:rPr>
              <a:t>More on Slide 11</a:t>
            </a:r>
          </a:p>
        </p:txBody>
      </p:sp>
    </p:spTree>
    <p:extLst>
      <p:ext uri="{BB962C8B-B14F-4D97-AF65-F5344CB8AC3E}">
        <p14:creationId xmlns:p14="http://schemas.microsoft.com/office/powerpoint/2010/main" val="18216566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AE1FD7D-3959-4B53-A02F-7315DB99981D}"/>
              </a:ext>
            </a:extLst>
          </p:cNvPr>
          <p:cNvPicPr>
            <a:picLocks noChangeAspect="1"/>
          </p:cNvPicPr>
          <p:nvPr/>
        </p:nvPicPr>
        <p:blipFill>
          <a:blip r:embed="rId3"/>
          <a:stretch>
            <a:fillRect/>
          </a:stretch>
        </p:blipFill>
        <p:spPr>
          <a:xfrm>
            <a:off x="130174" y="143510"/>
            <a:ext cx="5071745" cy="5973834"/>
          </a:xfrm>
          <a:prstGeom prst="rect">
            <a:avLst/>
          </a:prstGeom>
        </p:spPr>
      </p:pic>
      <p:sp>
        <p:nvSpPr>
          <p:cNvPr id="4" name="Rectangle 3">
            <a:extLst>
              <a:ext uri="{FF2B5EF4-FFF2-40B4-BE49-F238E27FC236}">
                <a16:creationId xmlns:a16="http://schemas.microsoft.com/office/drawing/2014/main" id="{B4BF9815-38DA-4304-908B-E3D3E2B9D867}"/>
              </a:ext>
            </a:extLst>
          </p:cNvPr>
          <p:cNvSpPr/>
          <p:nvPr/>
        </p:nvSpPr>
        <p:spPr>
          <a:xfrm>
            <a:off x="-30480" y="6265466"/>
            <a:ext cx="9235440" cy="584775"/>
          </a:xfrm>
          <a:prstGeom prst="rect">
            <a:avLst/>
          </a:prstGeom>
        </p:spPr>
        <p:txBody>
          <a:bodyPr wrap="square">
            <a:spAutoFit/>
          </a:bodyPr>
          <a:lstStyle/>
          <a:p>
            <a:r>
              <a:rPr lang="en-CA" sz="1600" dirty="0">
                <a:solidFill>
                  <a:srgbClr val="FF0000"/>
                </a:solidFill>
                <a:latin typeface="Times New Roman" panose="02020603050405020304" pitchFamily="18" charset="0"/>
                <a:cs typeface="Times New Roman" panose="02020603050405020304" pitchFamily="18" charset="0"/>
              </a:rPr>
              <a:t>If I am not using var or </a:t>
            </a:r>
            <a:r>
              <a:rPr lang="en-CA" sz="1600" dirty="0" err="1">
                <a:solidFill>
                  <a:srgbClr val="FF0000"/>
                </a:solidFill>
                <a:latin typeface="Times New Roman" panose="02020603050405020304" pitchFamily="18" charset="0"/>
                <a:cs typeface="Times New Roman" panose="02020603050405020304" pitchFamily="18" charset="0"/>
              </a:rPr>
              <a:t>val</a:t>
            </a:r>
            <a:r>
              <a:rPr lang="en-CA" sz="1600" dirty="0">
                <a:solidFill>
                  <a:srgbClr val="FF0000"/>
                </a:solidFill>
                <a:latin typeface="Times New Roman" panose="02020603050405020304" pitchFamily="18" charset="0"/>
                <a:cs typeface="Times New Roman" panose="02020603050405020304" pitchFamily="18" charset="0"/>
              </a:rPr>
              <a:t> for the variable and I am not using that anywhere then that variable can not be a class variable (first screen shot)</a:t>
            </a:r>
          </a:p>
        </p:txBody>
      </p:sp>
      <p:sp>
        <p:nvSpPr>
          <p:cNvPr id="3" name="Rectangle 2">
            <a:extLst>
              <a:ext uri="{FF2B5EF4-FFF2-40B4-BE49-F238E27FC236}">
                <a16:creationId xmlns:a16="http://schemas.microsoft.com/office/drawing/2014/main" id="{5938E8C8-4833-4032-800F-7F6C29F5B27C}"/>
              </a:ext>
            </a:extLst>
          </p:cNvPr>
          <p:cNvSpPr/>
          <p:nvPr/>
        </p:nvSpPr>
        <p:spPr>
          <a:xfrm>
            <a:off x="3095506" y="2638544"/>
            <a:ext cx="1693664" cy="369332"/>
          </a:xfrm>
          <a:prstGeom prst="rect">
            <a:avLst/>
          </a:prstGeom>
        </p:spPr>
        <p:txBody>
          <a:bodyPr wrap="square">
            <a:spAutoFit/>
          </a:bodyPr>
          <a:lstStyle/>
          <a:p>
            <a:r>
              <a:rPr lang="en-CA" dirty="0">
                <a:solidFill>
                  <a:srgbClr val="FF0000"/>
                </a:solidFill>
                <a:latin typeface="Times New Roman" panose="02020603050405020304" pitchFamily="18" charset="0"/>
                <a:cs typeface="Times New Roman" panose="02020603050405020304" pitchFamily="18" charset="0"/>
              </a:rPr>
              <a:t>Class Variable </a:t>
            </a:r>
          </a:p>
        </p:txBody>
      </p:sp>
      <p:cxnSp>
        <p:nvCxnSpPr>
          <p:cNvPr id="6" name="Straight Arrow Connector 5">
            <a:extLst>
              <a:ext uri="{FF2B5EF4-FFF2-40B4-BE49-F238E27FC236}">
                <a16:creationId xmlns:a16="http://schemas.microsoft.com/office/drawing/2014/main" id="{8DDB391C-E2A8-439A-AF8D-0195E0F3E852}"/>
              </a:ext>
            </a:extLst>
          </p:cNvPr>
          <p:cNvCxnSpPr>
            <a:cxnSpLocks/>
          </p:cNvCxnSpPr>
          <p:nvPr/>
        </p:nvCxnSpPr>
        <p:spPr>
          <a:xfrm flipH="1" flipV="1">
            <a:off x="2503170" y="2354580"/>
            <a:ext cx="592336" cy="44577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6970275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11EF92-C155-4587-B610-6866F001F155}"/>
              </a:ext>
            </a:extLst>
          </p:cNvPr>
          <p:cNvPicPr>
            <a:picLocks noChangeAspect="1"/>
          </p:cNvPicPr>
          <p:nvPr/>
        </p:nvPicPr>
        <p:blipFill>
          <a:blip r:embed="rId3"/>
          <a:stretch>
            <a:fillRect/>
          </a:stretch>
        </p:blipFill>
        <p:spPr>
          <a:xfrm>
            <a:off x="169227" y="0"/>
            <a:ext cx="4924425" cy="4562475"/>
          </a:xfrm>
          <a:prstGeom prst="rect">
            <a:avLst/>
          </a:prstGeom>
        </p:spPr>
      </p:pic>
      <p:pic>
        <p:nvPicPr>
          <p:cNvPr id="3" name="Picture 2">
            <a:extLst>
              <a:ext uri="{FF2B5EF4-FFF2-40B4-BE49-F238E27FC236}">
                <a16:creationId xmlns:a16="http://schemas.microsoft.com/office/drawing/2014/main" id="{525E56BE-202B-431B-B3EB-FF73DB03F0C7}"/>
              </a:ext>
            </a:extLst>
          </p:cNvPr>
          <p:cNvPicPr>
            <a:picLocks noChangeAspect="1"/>
          </p:cNvPicPr>
          <p:nvPr/>
        </p:nvPicPr>
        <p:blipFill>
          <a:blip r:embed="rId4"/>
          <a:stretch>
            <a:fillRect/>
          </a:stretch>
        </p:blipFill>
        <p:spPr>
          <a:xfrm>
            <a:off x="169227" y="4562475"/>
            <a:ext cx="2476500" cy="695325"/>
          </a:xfrm>
          <a:prstGeom prst="rect">
            <a:avLst/>
          </a:prstGeom>
        </p:spPr>
      </p:pic>
      <p:sp>
        <p:nvSpPr>
          <p:cNvPr id="4" name="Rectangle 3">
            <a:extLst>
              <a:ext uri="{FF2B5EF4-FFF2-40B4-BE49-F238E27FC236}">
                <a16:creationId xmlns:a16="http://schemas.microsoft.com/office/drawing/2014/main" id="{9BC83190-2150-4760-8DE4-2E8854181707}"/>
              </a:ext>
            </a:extLst>
          </p:cNvPr>
          <p:cNvSpPr/>
          <p:nvPr/>
        </p:nvSpPr>
        <p:spPr>
          <a:xfrm>
            <a:off x="0" y="6207610"/>
            <a:ext cx="8839200" cy="584775"/>
          </a:xfrm>
          <a:prstGeom prst="rect">
            <a:avLst/>
          </a:prstGeom>
        </p:spPr>
        <p:txBody>
          <a:bodyPr wrap="square">
            <a:spAutoFit/>
          </a:bodyPr>
          <a:lstStyle/>
          <a:p>
            <a:r>
              <a:rPr lang="en-CA" sz="1600" dirty="0">
                <a:solidFill>
                  <a:srgbClr val="FF0000"/>
                </a:solidFill>
                <a:latin typeface="Times New Roman" panose="02020603050405020304" pitchFamily="18" charset="0"/>
                <a:cs typeface="Times New Roman" panose="02020603050405020304" pitchFamily="18" charset="0"/>
              </a:rPr>
              <a:t>Anything that follows the definition of primary constructor within a class becomes a code which get executed when primary constructor executed. </a:t>
            </a:r>
          </a:p>
        </p:txBody>
      </p:sp>
    </p:spTree>
    <p:extLst>
      <p:ext uri="{BB962C8B-B14F-4D97-AF65-F5344CB8AC3E}">
        <p14:creationId xmlns:p14="http://schemas.microsoft.com/office/powerpoint/2010/main" val="15435437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D46DCE-A000-49A9-9CD7-236DDAD414D5}"/>
              </a:ext>
            </a:extLst>
          </p:cNvPr>
          <p:cNvPicPr>
            <a:picLocks noChangeAspect="1"/>
          </p:cNvPicPr>
          <p:nvPr/>
        </p:nvPicPr>
        <p:blipFill>
          <a:blip r:embed="rId2"/>
          <a:stretch>
            <a:fillRect/>
          </a:stretch>
        </p:blipFill>
        <p:spPr>
          <a:xfrm>
            <a:off x="1558203" y="1189759"/>
            <a:ext cx="5819775" cy="2857500"/>
          </a:xfrm>
          <a:prstGeom prst="rect">
            <a:avLst/>
          </a:prstGeom>
        </p:spPr>
      </p:pic>
    </p:spTree>
    <p:extLst>
      <p:ext uri="{BB962C8B-B14F-4D97-AF65-F5344CB8AC3E}">
        <p14:creationId xmlns:p14="http://schemas.microsoft.com/office/powerpoint/2010/main" val="20703482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2713"/>
            <a:ext cx="8229600" cy="830262"/>
          </a:xfrm>
        </p:spPr>
        <p:txBody>
          <a:bodyPr/>
          <a:lstStyle/>
          <a:p>
            <a:r>
              <a:rPr lang="en-US" dirty="0">
                <a:solidFill>
                  <a:srgbClr val="FF0000"/>
                </a:solidFill>
                <a:latin typeface="Times New Roman" panose="02020603050405020304" pitchFamily="18" charset="0"/>
                <a:cs typeface="Times New Roman" panose="02020603050405020304" pitchFamily="18" charset="0"/>
              </a:rPr>
              <a:t>Objects – Singleton Object </a:t>
            </a:r>
          </a:p>
        </p:txBody>
      </p:sp>
      <p:sp>
        <p:nvSpPr>
          <p:cNvPr id="3" name="Content Placeholder 2"/>
          <p:cNvSpPr>
            <a:spLocks noGrp="1"/>
          </p:cNvSpPr>
          <p:nvPr>
            <p:ph idx="1"/>
          </p:nvPr>
        </p:nvSpPr>
        <p:spPr>
          <a:xfrm>
            <a:off x="276225" y="1600200"/>
            <a:ext cx="8410575" cy="4525963"/>
          </a:xfrm>
        </p:spPr>
        <p:txBody>
          <a:bodyPr>
            <a:normAutofit/>
          </a:bodyPr>
          <a:lstStyle/>
          <a:p>
            <a:r>
              <a:rPr lang="en-US" sz="2400" dirty="0">
                <a:latin typeface="Times New Roman" panose="02020603050405020304" pitchFamily="18" charset="0"/>
                <a:cs typeface="Times New Roman" panose="02020603050405020304" pitchFamily="18" charset="0"/>
              </a:rPr>
              <a:t>An object is an instance of a class</a:t>
            </a:r>
          </a:p>
          <a:p>
            <a:r>
              <a:rPr lang="en-US" sz="2400" dirty="0">
                <a:latin typeface="Times New Roman" panose="02020603050405020304" pitchFamily="18" charset="0"/>
                <a:cs typeface="Times New Roman" panose="02020603050405020304" pitchFamily="18" charset="0"/>
              </a:rPr>
              <a:t>A </a:t>
            </a:r>
            <a:r>
              <a:rPr lang="en-US" sz="2400" b="1" dirty="0">
                <a:solidFill>
                  <a:srgbClr val="FF0000"/>
                </a:solidFill>
                <a:latin typeface="Times New Roman" panose="02020603050405020304" pitchFamily="18" charset="0"/>
                <a:cs typeface="Times New Roman" panose="02020603050405020304" pitchFamily="18" charset="0"/>
              </a:rPr>
              <a:t>singleton object </a:t>
            </a:r>
            <a:r>
              <a:rPr lang="en-US" sz="2400" dirty="0">
                <a:latin typeface="Times New Roman" panose="02020603050405020304" pitchFamily="18" charset="0"/>
                <a:cs typeface="Times New Roman" panose="02020603050405020304" pitchFamily="18" charset="0"/>
              </a:rPr>
              <a:t>is like a static class in Java</a:t>
            </a:r>
          </a:p>
          <a:p>
            <a:r>
              <a:rPr lang="en-US" sz="2400" dirty="0">
                <a:latin typeface="Times New Roman" panose="02020603050405020304" pitchFamily="18" charset="0"/>
                <a:cs typeface="Times New Roman" panose="02020603050405020304" pitchFamily="18" charset="0"/>
              </a:rPr>
              <a:t>The constructor of a singleton object is not executed until the first call to any of the methods of the object is made</a:t>
            </a:r>
          </a:p>
          <a:p>
            <a:r>
              <a:rPr lang="en-US" sz="2400" dirty="0">
                <a:latin typeface="Times New Roman" panose="02020603050405020304" pitchFamily="18" charset="0"/>
                <a:cs typeface="Times New Roman" panose="02020603050405020304" pitchFamily="18" charset="0"/>
              </a:rPr>
              <a:t>An object can have all the features of a class (including inheritance) except constructor parameters</a:t>
            </a:r>
          </a:p>
        </p:txBody>
      </p:sp>
    </p:spTree>
    <p:extLst>
      <p:ext uri="{BB962C8B-B14F-4D97-AF65-F5344CB8AC3E}">
        <p14:creationId xmlns:p14="http://schemas.microsoft.com/office/powerpoint/2010/main" val="10296031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F29B4-F617-4FF4-81F2-47ED176F08B9}"/>
              </a:ext>
            </a:extLst>
          </p:cNvPr>
          <p:cNvSpPr/>
          <p:nvPr/>
        </p:nvSpPr>
        <p:spPr>
          <a:xfrm>
            <a:off x="242523" y="147843"/>
            <a:ext cx="1369286" cy="584775"/>
          </a:xfrm>
          <a:prstGeom prst="rect">
            <a:avLst/>
          </a:prstGeom>
        </p:spPr>
        <p:txBody>
          <a:bodyPr wrap="none">
            <a:spAutoFit/>
          </a:bodyPr>
          <a:lstStyle/>
          <a:p>
            <a:r>
              <a:rPr lang="en-CA" sz="3200" b="1" dirty="0">
                <a:solidFill>
                  <a:srgbClr val="FF0000"/>
                </a:solidFill>
                <a:latin typeface="Times New Roman" panose="02020603050405020304" pitchFamily="18" charset="0"/>
                <a:cs typeface="Times New Roman" panose="02020603050405020304" pitchFamily="18" charset="0"/>
              </a:rPr>
              <a:t>Object</a:t>
            </a:r>
          </a:p>
        </p:txBody>
      </p:sp>
      <p:pic>
        <p:nvPicPr>
          <p:cNvPr id="3" name="Picture 2">
            <a:extLst>
              <a:ext uri="{FF2B5EF4-FFF2-40B4-BE49-F238E27FC236}">
                <a16:creationId xmlns:a16="http://schemas.microsoft.com/office/drawing/2014/main" id="{355B3AFA-E01A-4CD2-A43D-D0056A2932FE}"/>
              </a:ext>
            </a:extLst>
          </p:cNvPr>
          <p:cNvPicPr>
            <a:picLocks noChangeAspect="1"/>
          </p:cNvPicPr>
          <p:nvPr/>
        </p:nvPicPr>
        <p:blipFill>
          <a:blip r:embed="rId3"/>
          <a:stretch>
            <a:fillRect/>
          </a:stretch>
        </p:blipFill>
        <p:spPr>
          <a:xfrm>
            <a:off x="525972" y="2111318"/>
            <a:ext cx="5360477" cy="2926077"/>
          </a:xfrm>
          <a:prstGeom prst="rect">
            <a:avLst/>
          </a:prstGeom>
        </p:spPr>
      </p:pic>
      <p:sp>
        <p:nvSpPr>
          <p:cNvPr id="4" name="Rectangle 3">
            <a:extLst>
              <a:ext uri="{FF2B5EF4-FFF2-40B4-BE49-F238E27FC236}">
                <a16:creationId xmlns:a16="http://schemas.microsoft.com/office/drawing/2014/main" id="{C20EEB11-2832-4BBB-9AA0-4D32D04594F5}"/>
              </a:ext>
            </a:extLst>
          </p:cNvPr>
          <p:cNvSpPr/>
          <p:nvPr/>
        </p:nvSpPr>
        <p:spPr>
          <a:xfrm>
            <a:off x="242522" y="5848383"/>
            <a:ext cx="8901477" cy="861774"/>
          </a:xfrm>
          <a:prstGeom prst="rect">
            <a:avLst/>
          </a:prstGeom>
        </p:spPr>
        <p:txBody>
          <a:bodyPr wrap="square">
            <a:spAutoFit/>
          </a:bodyPr>
          <a:lstStyle/>
          <a:p>
            <a:r>
              <a:rPr lang="en-CA" sz="1600" dirty="0">
                <a:solidFill>
                  <a:srgbClr val="FF0000"/>
                </a:solidFill>
                <a:latin typeface="Times New Roman" panose="02020603050405020304" pitchFamily="18" charset="0"/>
                <a:cs typeface="Times New Roman" panose="02020603050405020304" pitchFamily="18" charset="0"/>
              </a:rPr>
              <a:t>A class is a template .Out of that class you can generate multiple instance of that</a:t>
            </a:r>
          </a:p>
          <a:p>
            <a:r>
              <a:rPr lang="en-CA" sz="1600" dirty="0">
                <a:solidFill>
                  <a:srgbClr val="FF0000"/>
                </a:solidFill>
                <a:latin typeface="Times New Roman" panose="02020603050405020304" pitchFamily="18" charset="0"/>
                <a:cs typeface="Times New Roman" panose="02020603050405020304" pitchFamily="18" charset="0"/>
              </a:rPr>
              <a:t>In Scala object you can not generate instance of that</a:t>
            </a:r>
          </a:p>
          <a:p>
            <a:endParaRPr lang="en-CA" dirty="0"/>
          </a:p>
        </p:txBody>
      </p:sp>
      <p:sp>
        <p:nvSpPr>
          <p:cNvPr id="5" name="Rectangle 4">
            <a:extLst>
              <a:ext uri="{FF2B5EF4-FFF2-40B4-BE49-F238E27FC236}">
                <a16:creationId xmlns:a16="http://schemas.microsoft.com/office/drawing/2014/main" id="{FA4C9B22-3D6F-4746-89F9-3214625F894E}"/>
              </a:ext>
            </a:extLst>
          </p:cNvPr>
          <p:cNvSpPr/>
          <p:nvPr/>
        </p:nvSpPr>
        <p:spPr>
          <a:xfrm>
            <a:off x="242522" y="1139984"/>
            <a:ext cx="3796552" cy="369332"/>
          </a:xfrm>
          <a:prstGeom prst="rect">
            <a:avLst/>
          </a:prstGeom>
        </p:spPr>
        <p:txBody>
          <a:bodyPr wrap="none">
            <a:spAutoFit/>
          </a:bodyPr>
          <a:lstStyle/>
          <a:p>
            <a:r>
              <a:rPr lang="en-CA" dirty="0">
                <a:latin typeface="Times New Roman" panose="02020603050405020304" pitchFamily="18" charset="0"/>
                <a:cs typeface="Times New Roman" panose="02020603050405020304" pitchFamily="18" charset="0"/>
              </a:rPr>
              <a:t>To define a singleton we define object</a:t>
            </a:r>
          </a:p>
        </p:txBody>
      </p:sp>
    </p:spTree>
    <p:extLst>
      <p:ext uri="{BB962C8B-B14F-4D97-AF65-F5344CB8AC3E}">
        <p14:creationId xmlns:p14="http://schemas.microsoft.com/office/powerpoint/2010/main" val="914939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B5D28E-0400-4187-A765-990C98A57CDF}"/>
              </a:ext>
            </a:extLst>
          </p:cNvPr>
          <p:cNvPicPr>
            <a:picLocks noChangeAspect="1"/>
          </p:cNvPicPr>
          <p:nvPr/>
        </p:nvPicPr>
        <p:blipFill rotWithShape="1">
          <a:blip r:embed="rId2"/>
          <a:srcRect l="65455" r="23636" b="30833"/>
          <a:stretch/>
        </p:blipFill>
        <p:spPr>
          <a:xfrm>
            <a:off x="0" y="42948"/>
            <a:ext cx="3751118" cy="4653223"/>
          </a:xfrm>
          <a:prstGeom prst="rect">
            <a:avLst/>
          </a:prstGeom>
        </p:spPr>
      </p:pic>
      <p:pic>
        <p:nvPicPr>
          <p:cNvPr id="3" name="Picture 2">
            <a:extLst>
              <a:ext uri="{FF2B5EF4-FFF2-40B4-BE49-F238E27FC236}">
                <a16:creationId xmlns:a16="http://schemas.microsoft.com/office/drawing/2014/main" id="{3B78367F-1B32-4A2C-BBFE-54D10A0DD00C}"/>
              </a:ext>
            </a:extLst>
          </p:cNvPr>
          <p:cNvPicPr>
            <a:picLocks noChangeAspect="1"/>
          </p:cNvPicPr>
          <p:nvPr/>
        </p:nvPicPr>
        <p:blipFill>
          <a:blip r:embed="rId3"/>
          <a:stretch>
            <a:fillRect/>
          </a:stretch>
        </p:blipFill>
        <p:spPr>
          <a:xfrm>
            <a:off x="3751118" y="40048"/>
            <a:ext cx="3465234" cy="4739120"/>
          </a:xfrm>
          <a:prstGeom prst="rect">
            <a:avLst/>
          </a:prstGeom>
        </p:spPr>
      </p:pic>
      <p:pic>
        <p:nvPicPr>
          <p:cNvPr id="4" name="Picture 3">
            <a:extLst>
              <a:ext uri="{FF2B5EF4-FFF2-40B4-BE49-F238E27FC236}">
                <a16:creationId xmlns:a16="http://schemas.microsoft.com/office/drawing/2014/main" id="{B7C5DA28-9705-461F-BB4F-3813070551FB}"/>
              </a:ext>
            </a:extLst>
          </p:cNvPr>
          <p:cNvPicPr>
            <a:picLocks noChangeAspect="1"/>
          </p:cNvPicPr>
          <p:nvPr/>
        </p:nvPicPr>
        <p:blipFill>
          <a:blip r:embed="rId4"/>
          <a:stretch>
            <a:fillRect/>
          </a:stretch>
        </p:blipFill>
        <p:spPr>
          <a:xfrm>
            <a:off x="6246113" y="2984447"/>
            <a:ext cx="2897887" cy="3843337"/>
          </a:xfrm>
          <a:prstGeom prst="rect">
            <a:avLst/>
          </a:prstGeom>
        </p:spPr>
      </p:pic>
    </p:spTree>
    <p:extLst>
      <p:ext uri="{BB962C8B-B14F-4D97-AF65-F5344CB8AC3E}">
        <p14:creationId xmlns:p14="http://schemas.microsoft.com/office/powerpoint/2010/main" val="22143054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55243A-1FBA-4366-8993-9AD2874FC36B}"/>
              </a:ext>
            </a:extLst>
          </p:cNvPr>
          <p:cNvPicPr>
            <a:picLocks noChangeAspect="1"/>
          </p:cNvPicPr>
          <p:nvPr/>
        </p:nvPicPr>
        <p:blipFill rotWithShape="1">
          <a:blip r:embed="rId2"/>
          <a:srcRect r="39199" b="12555"/>
          <a:stretch/>
        </p:blipFill>
        <p:spPr>
          <a:xfrm>
            <a:off x="96983" y="0"/>
            <a:ext cx="2947554" cy="4125191"/>
          </a:xfrm>
          <a:prstGeom prst="rect">
            <a:avLst/>
          </a:prstGeom>
        </p:spPr>
      </p:pic>
      <p:pic>
        <p:nvPicPr>
          <p:cNvPr id="4" name="Picture 3">
            <a:extLst>
              <a:ext uri="{FF2B5EF4-FFF2-40B4-BE49-F238E27FC236}">
                <a16:creationId xmlns:a16="http://schemas.microsoft.com/office/drawing/2014/main" id="{9B388CF1-D03F-4021-94F3-2D252D234743}"/>
              </a:ext>
            </a:extLst>
          </p:cNvPr>
          <p:cNvPicPr>
            <a:picLocks noChangeAspect="1"/>
          </p:cNvPicPr>
          <p:nvPr/>
        </p:nvPicPr>
        <p:blipFill>
          <a:blip r:embed="rId3"/>
          <a:stretch>
            <a:fillRect/>
          </a:stretch>
        </p:blipFill>
        <p:spPr>
          <a:xfrm>
            <a:off x="3179185" y="151100"/>
            <a:ext cx="3076575" cy="5038725"/>
          </a:xfrm>
          <a:prstGeom prst="rect">
            <a:avLst/>
          </a:prstGeom>
        </p:spPr>
      </p:pic>
      <p:pic>
        <p:nvPicPr>
          <p:cNvPr id="5" name="Picture 4">
            <a:extLst>
              <a:ext uri="{FF2B5EF4-FFF2-40B4-BE49-F238E27FC236}">
                <a16:creationId xmlns:a16="http://schemas.microsoft.com/office/drawing/2014/main" id="{1F4B0181-0665-47A6-B0BD-A2C457D6DD7F}"/>
              </a:ext>
            </a:extLst>
          </p:cNvPr>
          <p:cNvPicPr>
            <a:picLocks noChangeAspect="1"/>
          </p:cNvPicPr>
          <p:nvPr/>
        </p:nvPicPr>
        <p:blipFill>
          <a:blip r:embed="rId4"/>
          <a:stretch>
            <a:fillRect/>
          </a:stretch>
        </p:blipFill>
        <p:spPr>
          <a:xfrm>
            <a:off x="6117036" y="4000500"/>
            <a:ext cx="3026963" cy="2857500"/>
          </a:xfrm>
          <a:prstGeom prst="rect">
            <a:avLst/>
          </a:prstGeom>
        </p:spPr>
      </p:pic>
    </p:spTree>
    <p:extLst>
      <p:ext uri="{BB962C8B-B14F-4D97-AF65-F5344CB8AC3E}">
        <p14:creationId xmlns:p14="http://schemas.microsoft.com/office/powerpoint/2010/main" val="8581329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7D02E9-EB4E-4D99-9D9C-01629C0833C5}"/>
              </a:ext>
            </a:extLst>
          </p:cNvPr>
          <p:cNvPicPr>
            <a:picLocks noChangeAspect="1"/>
          </p:cNvPicPr>
          <p:nvPr/>
        </p:nvPicPr>
        <p:blipFill>
          <a:blip r:embed="rId2"/>
          <a:stretch>
            <a:fillRect/>
          </a:stretch>
        </p:blipFill>
        <p:spPr>
          <a:xfrm>
            <a:off x="127289" y="78797"/>
            <a:ext cx="3769302" cy="6025755"/>
          </a:xfrm>
          <a:prstGeom prst="rect">
            <a:avLst/>
          </a:prstGeom>
        </p:spPr>
      </p:pic>
      <p:pic>
        <p:nvPicPr>
          <p:cNvPr id="4" name="Picture 3">
            <a:extLst>
              <a:ext uri="{FF2B5EF4-FFF2-40B4-BE49-F238E27FC236}">
                <a16:creationId xmlns:a16="http://schemas.microsoft.com/office/drawing/2014/main" id="{F15C094C-79A9-4F2C-91AB-746472656530}"/>
              </a:ext>
            </a:extLst>
          </p:cNvPr>
          <p:cNvPicPr>
            <a:picLocks noChangeAspect="1"/>
          </p:cNvPicPr>
          <p:nvPr/>
        </p:nvPicPr>
        <p:blipFill>
          <a:blip r:embed="rId3"/>
          <a:stretch>
            <a:fillRect/>
          </a:stretch>
        </p:blipFill>
        <p:spPr>
          <a:xfrm>
            <a:off x="4158701" y="176645"/>
            <a:ext cx="3229668" cy="3066617"/>
          </a:xfrm>
          <a:prstGeom prst="rect">
            <a:avLst/>
          </a:prstGeom>
        </p:spPr>
      </p:pic>
      <p:pic>
        <p:nvPicPr>
          <p:cNvPr id="5" name="Picture 4">
            <a:extLst>
              <a:ext uri="{FF2B5EF4-FFF2-40B4-BE49-F238E27FC236}">
                <a16:creationId xmlns:a16="http://schemas.microsoft.com/office/drawing/2014/main" id="{84A6D4F9-D38F-4BCF-9462-5BE96A2C1903}"/>
              </a:ext>
            </a:extLst>
          </p:cNvPr>
          <p:cNvPicPr>
            <a:picLocks noChangeAspect="1"/>
          </p:cNvPicPr>
          <p:nvPr/>
        </p:nvPicPr>
        <p:blipFill>
          <a:blip r:embed="rId4"/>
          <a:stretch>
            <a:fillRect/>
          </a:stretch>
        </p:blipFill>
        <p:spPr>
          <a:xfrm>
            <a:off x="5058641" y="4073668"/>
            <a:ext cx="2933700" cy="1495425"/>
          </a:xfrm>
          <a:prstGeom prst="rect">
            <a:avLst/>
          </a:prstGeom>
        </p:spPr>
      </p:pic>
    </p:spTree>
    <p:extLst>
      <p:ext uri="{BB962C8B-B14F-4D97-AF65-F5344CB8AC3E}">
        <p14:creationId xmlns:p14="http://schemas.microsoft.com/office/powerpoint/2010/main" val="12196170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8359AE-796C-42C8-B963-AEBD475BF10A}"/>
              </a:ext>
            </a:extLst>
          </p:cNvPr>
          <p:cNvPicPr>
            <a:picLocks noChangeAspect="1"/>
          </p:cNvPicPr>
          <p:nvPr/>
        </p:nvPicPr>
        <p:blipFill rotWithShape="1">
          <a:blip r:embed="rId3"/>
          <a:srcRect l="65341" r="20850" b="11667"/>
          <a:stretch/>
        </p:blipFill>
        <p:spPr>
          <a:xfrm>
            <a:off x="172189" y="0"/>
            <a:ext cx="5470074" cy="6846143"/>
          </a:xfrm>
          <a:prstGeom prst="rect">
            <a:avLst/>
          </a:prstGeom>
        </p:spPr>
      </p:pic>
    </p:spTree>
    <p:extLst>
      <p:ext uri="{BB962C8B-B14F-4D97-AF65-F5344CB8AC3E}">
        <p14:creationId xmlns:p14="http://schemas.microsoft.com/office/powerpoint/2010/main" val="4066590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1680AB4-7589-4932-8415-65F742D25C6D}"/>
              </a:ext>
            </a:extLst>
          </p:cNvPr>
          <p:cNvPicPr>
            <a:picLocks noChangeAspect="1"/>
          </p:cNvPicPr>
          <p:nvPr/>
        </p:nvPicPr>
        <p:blipFill>
          <a:blip r:embed="rId3"/>
          <a:stretch>
            <a:fillRect/>
          </a:stretch>
        </p:blipFill>
        <p:spPr>
          <a:xfrm>
            <a:off x="1522857" y="1304925"/>
            <a:ext cx="4781550" cy="4248150"/>
          </a:xfrm>
          <a:prstGeom prst="rect">
            <a:avLst/>
          </a:prstGeom>
        </p:spPr>
      </p:pic>
      <p:sp>
        <p:nvSpPr>
          <p:cNvPr id="2" name="Rectangle 1">
            <a:extLst>
              <a:ext uri="{FF2B5EF4-FFF2-40B4-BE49-F238E27FC236}">
                <a16:creationId xmlns:a16="http://schemas.microsoft.com/office/drawing/2014/main" id="{66E2D898-E1D3-41FD-A5F8-503D2E26B9B8}"/>
              </a:ext>
            </a:extLst>
          </p:cNvPr>
          <p:cNvSpPr/>
          <p:nvPr/>
        </p:nvSpPr>
        <p:spPr>
          <a:xfrm>
            <a:off x="4284466" y="3444584"/>
            <a:ext cx="1264770" cy="369332"/>
          </a:xfrm>
          <a:prstGeom prst="rect">
            <a:avLst/>
          </a:prstGeom>
        </p:spPr>
        <p:txBody>
          <a:bodyPr wrap="none">
            <a:spAutoFit/>
          </a:bodyPr>
          <a:lstStyle/>
          <a:p>
            <a:r>
              <a:rPr lang="en-CA" dirty="0">
                <a:solidFill>
                  <a:srgbClr val="FF0000"/>
                </a:solidFill>
                <a:latin typeface="Times New Roman" panose="02020603050405020304" pitchFamily="18" charset="0"/>
                <a:cs typeface="Times New Roman" panose="02020603050405020304" pitchFamily="18" charset="0"/>
              </a:rPr>
              <a:t>constructor</a:t>
            </a:r>
          </a:p>
        </p:txBody>
      </p:sp>
      <p:sp>
        <p:nvSpPr>
          <p:cNvPr id="3" name="Rectangle 2">
            <a:extLst>
              <a:ext uri="{FF2B5EF4-FFF2-40B4-BE49-F238E27FC236}">
                <a16:creationId xmlns:a16="http://schemas.microsoft.com/office/drawing/2014/main" id="{73B25407-AC63-421C-A357-F22614637AE5}"/>
              </a:ext>
            </a:extLst>
          </p:cNvPr>
          <p:cNvSpPr/>
          <p:nvPr/>
        </p:nvSpPr>
        <p:spPr>
          <a:xfrm>
            <a:off x="4088983" y="2900648"/>
            <a:ext cx="768159" cy="369332"/>
          </a:xfrm>
          <a:prstGeom prst="rect">
            <a:avLst/>
          </a:prstGeom>
        </p:spPr>
        <p:txBody>
          <a:bodyPr wrap="none">
            <a:spAutoFit/>
          </a:bodyPr>
          <a:lstStyle/>
          <a:p>
            <a:r>
              <a:rPr lang="en-CA" dirty="0">
                <a:solidFill>
                  <a:srgbClr val="FF0000"/>
                </a:solidFill>
                <a:latin typeface="Times New Roman" panose="02020603050405020304" pitchFamily="18" charset="0"/>
                <a:cs typeface="Times New Roman" panose="02020603050405020304" pitchFamily="18" charset="0"/>
              </a:rPr>
              <a:t>getter </a:t>
            </a:r>
          </a:p>
        </p:txBody>
      </p:sp>
      <p:sp>
        <p:nvSpPr>
          <p:cNvPr id="4" name="Rectangle 3">
            <a:extLst>
              <a:ext uri="{FF2B5EF4-FFF2-40B4-BE49-F238E27FC236}">
                <a16:creationId xmlns:a16="http://schemas.microsoft.com/office/drawing/2014/main" id="{39A93C94-DA8D-4788-B2BE-120B43FA415F}"/>
              </a:ext>
            </a:extLst>
          </p:cNvPr>
          <p:cNvSpPr/>
          <p:nvPr/>
        </p:nvSpPr>
        <p:spPr>
          <a:xfrm>
            <a:off x="4523602" y="3086576"/>
            <a:ext cx="732316" cy="369332"/>
          </a:xfrm>
          <a:prstGeom prst="rect">
            <a:avLst/>
          </a:prstGeom>
        </p:spPr>
        <p:txBody>
          <a:bodyPr wrap="none">
            <a:spAutoFit/>
          </a:bodyPr>
          <a:lstStyle/>
          <a:p>
            <a:r>
              <a:rPr lang="en-CA" dirty="0">
                <a:solidFill>
                  <a:srgbClr val="FF0000"/>
                </a:solidFill>
              </a:rPr>
              <a:t>setter</a:t>
            </a:r>
          </a:p>
        </p:txBody>
      </p:sp>
      <p:sp>
        <p:nvSpPr>
          <p:cNvPr id="5" name="Rectangle 4">
            <a:extLst>
              <a:ext uri="{FF2B5EF4-FFF2-40B4-BE49-F238E27FC236}">
                <a16:creationId xmlns:a16="http://schemas.microsoft.com/office/drawing/2014/main" id="{C2E03F72-B8BA-439A-9B34-29E224D5DC2B}"/>
              </a:ext>
            </a:extLst>
          </p:cNvPr>
          <p:cNvSpPr/>
          <p:nvPr/>
        </p:nvSpPr>
        <p:spPr>
          <a:xfrm>
            <a:off x="3679172" y="2403514"/>
            <a:ext cx="1210588" cy="369332"/>
          </a:xfrm>
          <a:prstGeom prst="rect">
            <a:avLst/>
          </a:prstGeom>
        </p:spPr>
        <p:txBody>
          <a:bodyPr wrap="none">
            <a:spAutoFit/>
          </a:bodyPr>
          <a:lstStyle/>
          <a:p>
            <a:r>
              <a:rPr lang="en-CA" dirty="0">
                <a:solidFill>
                  <a:srgbClr val="FF0000"/>
                </a:solidFill>
              </a:rPr>
              <a:t>class name</a:t>
            </a:r>
          </a:p>
        </p:txBody>
      </p:sp>
      <p:sp>
        <p:nvSpPr>
          <p:cNvPr id="6" name="Rectangle 5">
            <a:extLst>
              <a:ext uri="{FF2B5EF4-FFF2-40B4-BE49-F238E27FC236}">
                <a16:creationId xmlns:a16="http://schemas.microsoft.com/office/drawing/2014/main" id="{56D79C8B-6292-4942-BCD2-FF8CECB33E25}"/>
              </a:ext>
            </a:extLst>
          </p:cNvPr>
          <p:cNvSpPr/>
          <p:nvPr/>
        </p:nvSpPr>
        <p:spPr>
          <a:xfrm>
            <a:off x="2442718" y="4283060"/>
            <a:ext cx="803425" cy="369332"/>
          </a:xfrm>
          <a:prstGeom prst="rect">
            <a:avLst/>
          </a:prstGeom>
        </p:spPr>
        <p:txBody>
          <a:bodyPr wrap="none">
            <a:spAutoFit/>
          </a:bodyPr>
          <a:lstStyle/>
          <a:p>
            <a:r>
              <a:rPr lang="en-CA" dirty="0">
                <a:solidFill>
                  <a:srgbClr val="FF0000"/>
                </a:solidFill>
                <a:latin typeface="Times New Roman" panose="02020603050405020304" pitchFamily="18" charset="0"/>
                <a:cs typeface="Times New Roman" panose="02020603050405020304" pitchFamily="18" charset="0"/>
              </a:rPr>
              <a:t>Object</a:t>
            </a:r>
          </a:p>
        </p:txBody>
      </p:sp>
    </p:spTree>
    <p:extLst>
      <p:ext uri="{BB962C8B-B14F-4D97-AF65-F5344CB8AC3E}">
        <p14:creationId xmlns:p14="http://schemas.microsoft.com/office/powerpoint/2010/main" val="31433832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0466DF-E4EB-441A-859A-C86F8F2F504D}"/>
              </a:ext>
            </a:extLst>
          </p:cNvPr>
          <p:cNvPicPr>
            <a:picLocks noChangeAspect="1"/>
          </p:cNvPicPr>
          <p:nvPr/>
        </p:nvPicPr>
        <p:blipFill>
          <a:blip r:embed="rId2"/>
          <a:stretch>
            <a:fillRect/>
          </a:stretch>
        </p:blipFill>
        <p:spPr>
          <a:xfrm>
            <a:off x="954074" y="0"/>
            <a:ext cx="7235851" cy="6858000"/>
          </a:xfrm>
          <a:prstGeom prst="rect">
            <a:avLst/>
          </a:prstGeom>
        </p:spPr>
      </p:pic>
      <p:pic>
        <p:nvPicPr>
          <p:cNvPr id="3" name="Picture 2">
            <a:extLst>
              <a:ext uri="{FF2B5EF4-FFF2-40B4-BE49-F238E27FC236}">
                <a16:creationId xmlns:a16="http://schemas.microsoft.com/office/drawing/2014/main" id="{50204F77-8DA3-47C2-B099-734D0D9CD54A}"/>
              </a:ext>
            </a:extLst>
          </p:cNvPr>
          <p:cNvPicPr>
            <a:picLocks noChangeAspect="1"/>
          </p:cNvPicPr>
          <p:nvPr/>
        </p:nvPicPr>
        <p:blipFill rotWithShape="1">
          <a:blip r:embed="rId3"/>
          <a:srcRect l="80216" t="32047" r="9449" b="4709"/>
          <a:stretch/>
        </p:blipFill>
        <p:spPr>
          <a:xfrm>
            <a:off x="5382491" y="888423"/>
            <a:ext cx="3267609" cy="3912178"/>
          </a:xfrm>
          <a:prstGeom prst="rect">
            <a:avLst/>
          </a:prstGeom>
        </p:spPr>
      </p:pic>
    </p:spTree>
    <p:extLst>
      <p:ext uri="{BB962C8B-B14F-4D97-AF65-F5344CB8AC3E}">
        <p14:creationId xmlns:p14="http://schemas.microsoft.com/office/powerpoint/2010/main" val="34824687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7D32DA-4168-47B9-BA02-B95061B86687}"/>
              </a:ext>
            </a:extLst>
          </p:cNvPr>
          <p:cNvPicPr>
            <a:picLocks noChangeAspect="1"/>
          </p:cNvPicPr>
          <p:nvPr/>
        </p:nvPicPr>
        <p:blipFill>
          <a:blip r:embed="rId2"/>
          <a:stretch>
            <a:fillRect/>
          </a:stretch>
        </p:blipFill>
        <p:spPr>
          <a:xfrm>
            <a:off x="1640898" y="881062"/>
            <a:ext cx="5467350" cy="3038475"/>
          </a:xfrm>
          <a:prstGeom prst="rect">
            <a:avLst/>
          </a:prstGeom>
        </p:spPr>
      </p:pic>
    </p:spTree>
    <p:extLst>
      <p:ext uri="{BB962C8B-B14F-4D97-AF65-F5344CB8AC3E}">
        <p14:creationId xmlns:p14="http://schemas.microsoft.com/office/powerpoint/2010/main" val="20401336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95A980-9F87-43C8-8907-C5B84BD402BC}"/>
              </a:ext>
            </a:extLst>
          </p:cNvPr>
          <p:cNvPicPr>
            <a:picLocks noChangeAspect="1"/>
          </p:cNvPicPr>
          <p:nvPr/>
        </p:nvPicPr>
        <p:blipFill>
          <a:blip r:embed="rId2"/>
          <a:stretch>
            <a:fillRect/>
          </a:stretch>
        </p:blipFill>
        <p:spPr>
          <a:xfrm>
            <a:off x="776287" y="157162"/>
            <a:ext cx="7591425" cy="6543675"/>
          </a:xfrm>
          <a:prstGeom prst="rect">
            <a:avLst/>
          </a:prstGeom>
        </p:spPr>
      </p:pic>
    </p:spTree>
    <p:extLst>
      <p:ext uri="{BB962C8B-B14F-4D97-AF65-F5344CB8AC3E}">
        <p14:creationId xmlns:p14="http://schemas.microsoft.com/office/powerpoint/2010/main" val="15603733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2BBDD4-24BC-43C8-A466-82B2BAC2AE61}"/>
              </a:ext>
            </a:extLst>
          </p:cNvPr>
          <p:cNvPicPr>
            <a:picLocks noChangeAspect="1"/>
          </p:cNvPicPr>
          <p:nvPr/>
        </p:nvPicPr>
        <p:blipFill>
          <a:blip r:embed="rId2"/>
          <a:stretch>
            <a:fillRect/>
          </a:stretch>
        </p:blipFill>
        <p:spPr>
          <a:xfrm>
            <a:off x="571500" y="166687"/>
            <a:ext cx="8001000" cy="6524625"/>
          </a:xfrm>
          <a:prstGeom prst="rect">
            <a:avLst/>
          </a:prstGeom>
        </p:spPr>
      </p:pic>
    </p:spTree>
    <p:extLst>
      <p:ext uri="{BB962C8B-B14F-4D97-AF65-F5344CB8AC3E}">
        <p14:creationId xmlns:p14="http://schemas.microsoft.com/office/powerpoint/2010/main" val="5211849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2353764-53CA-4944-B47A-E49203AE4185}"/>
              </a:ext>
            </a:extLst>
          </p:cNvPr>
          <p:cNvPicPr>
            <a:picLocks noChangeAspect="1"/>
          </p:cNvPicPr>
          <p:nvPr/>
        </p:nvPicPr>
        <p:blipFill>
          <a:blip r:embed="rId2"/>
          <a:stretch>
            <a:fillRect/>
          </a:stretch>
        </p:blipFill>
        <p:spPr>
          <a:xfrm>
            <a:off x="1219200" y="166687"/>
            <a:ext cx="6705600" cy="6524625"/>
          </a:xfrm>
          <a:prstGeom prst="rect">
            <a:avLst/>
          </a:prstGeom>
        </p:spPr>
      </p:pic>
    </p:spTree>
    <p:extLst>
      <p:ext uri="{BB962C8B-B14F-4D97-AF65-F5344CB8AC3E}">
        <p14:creationId xmlns:p14="http://schemas.microsoft.com/office/powerpoint/2010/main" val="1148880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E0EA3E-4A26-49FE-B1BD-169A72AA1F22}"/>
              </a:ext>
            </a:extLst>
          </p:cNvPr>
          <p:cNvPicPr>
            <a:picLocks noChangeAspect="1"/>
          </p:cNvPicPr>
          <p:nvPr/>
        </p:nvPicPr>
        <p:blipFill>
          <a:blip r:embed="rId2"/>
          <a:stretch>
            <a:fillRect/>
          </a:stretch>
        </p:blipFill>
        <p:spPr>
          <a:xfrm>
            <a:off x="0" y="0"/>
            <a:ext cx="7077075" cy="2390775"/>
          </a:xfrm>
          <a:prstGeom prst="rect">
            <a:avLst/>
          </a:prstGeom>
        </p:spPr>
      </p:pic>
      <p:pic>
        <p:nvPicPr>
          <p:cNvPr id="3" name="Picture 2">
            <a:extLst>
              <a:ext uri="{FF2B5EF4-FFF2-40B4-BE49-F238E27FC236}">
                <a16:creationId xmlns:a16="http://schemas.microsoft.com/office/drawing/2014/main" id="{3E1BD599-76AD-4E36-9645-D55BE38BE6A2}"/>
              </a:ext>
            </a:extLst>
          </p:cNvPr>
          <p:cNvPicPr>
            <a:picLocks noChangeAspect="1"/>
          </p:cNvPicPr>
          <p:nvPr/>
        </p:nvPicPr>
        <p:blipFill rotWithShape="1">
          <a:blip r:embed="rId3"/>
          <a:srcRect l="65455" r="25568" b="34899"/>
          <a:stretch/>
        </p:blipFill>
        <p:spPr>
          <a:xfrm>
            <a:off x="0" y="2047443"/>
            <a:ext cx="3460173" cy="4909374"/>
          </a:xfrm>
          <a:prstGeom prst="rect">
            <a:avLst/>
          </a:prstGeom>
        </p:spPr>
      </p:pic>
      <p:pic>
        <p:nvPicPr>
          <p:cNvPr id="4" name="Picture 3">
            <a:extLst>
              <a:ext uri="{FF2B5EF4-FFF2-40B4-BE49-F238E27FC236}">
                <a16:creationId xmlns:a16="http://schemas.microsoft.com/office/drawing/2014/main" id="{6344C691-83AB-4C5C-881D-783B840FD6C8}"/>
              </a:ext>
            </a:extLst>
          </p:cNvPr>
          <p:cNvPicPr>
            <a:picLocks noChangeAspect="1"/>
          </p:cNvPicPr>
          <p:nvPr/>
        </p:nvPicPr>
        <p:blipFill>
          <a:blip r:embed="rId4"/>
          <a:stretch>
            <a:fillRect/>
          </a:stretch>
        </p:blipFill>
        <p:spPr>
          <a:xfrm>
            <a:off x="3458569" y="2816204"/>
            <a:ext cx="3618506" cy="3715184"/>
          </a:xfrm>
          <a:prstGeom prst="rect">
            <a:avLst/>
          </a:prstGeom>
        </p:spPr>
      </p:pic>
    </p:spTree>
    <p:extLst>
      <p:ext uri="{BB962C8B-B14F-4D97-AF65-F5344CB8AC3E}">
        <p14:creationId xmlns:p14="http://schemas.microsoft.com/office/powerpoint/2010/main" val="34687733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151813-2685-4298-A9BA-60EF05EF818C}"/>
              </a:ext>
            </a:extLst>
          </p:cNvPr>
          <p:cNvPicPr>
            <a:picLocks noChangeAspect="1"/>
          </p:cNvPicPr>
          <p:nvPr/>
        </p:nvPicPr>
        <p:blipFill>
          <a:blip r:embed="rId2"/>
          <a:stretch>
            <a:fillRect/>
          </a:stretch>
        </p:blipFill>
        <p:spPr>
          <a:xfrm>
            <a:off x="142876" y="1"/>
            <a:ext cx="4299652" cy="5642264"/>
          </a:xfrm>
          <a:prstGeom prst="rect">
            <a:avLst/>
          </a:prstGeom>
        </p:spPr>
      </p:pic>
    </p:spTree>
    <p:extLst>
      <p:ext uri="{BB962C8B-B14F-4D97-AF65-F5344CB8AC3E}">
        <p14:creationId xmlns:p14="http://schemas.microsoft.com/office/powerpoint/2010/main" val="4709040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8D11BC-0DDA-45C0-9C94-703C183AEF56}"/>
              </a:ext>
            </a:extLst>
          </p:cNvPr>
          <p:cNvPicPr>
            <a:picLocks noChangeAspect="1"/>
          </p:cNvPicPr>
          <p:nvPr/>
        </p:nvPicPr>
        <p:blipFill rotWithShape="1">
          <a:blip r:embed="rId3"/>
          <a:srcRect b="62054"/>
          <a:stretch/>
        </p:blipFill>
        <p:spPr>
          <a:xfrm>
            <a:off x="85292" y="-1"/>
            <a:ext cx="4486708" cy="1288027"/>
          </a:xfrm>
          <a:prstGeom prst="rect">
            <a:avLst/>
          </a:prstGeom>
        </p:spPr>
      </p:pic>
      <p:pic>
        <p:nvPicPr>
          <p:cNvPr id="3" name="Picture 2">
            <a:extLst>
              <a:ext uri="{FF2B5EF4-FFF2-40B4-BE49-F238E27FC236}">
                <a16:creationId xmlns:a16="http://schemas.microsoft.com/office/drawing/2014/main" id="{5E1433F5-B283-47CC-BB18-8101A98C7AC7}"/>
              </a:ext>
            </a:extLst>
          </p:cNvPr>
          <p:cNvPicPr>
            <a:picLocks noChangeAspect="1"/>
          </p:cNvPicPr>
          <p:nvPr/>
        </p:nvPicPr>
        <p:blipFill>
          <a:blip r:embed="rId4"/>
          <a:stretch>
            <a:fillRect/>
          </a:stretch>
        </p:blipFill>
        <p:spPr>
          <a:xfrm>
            <a:off x="2070844" y="955851"/>
            <a:ext cx="6650179" cy="5902149"/>
          </a:xfrm>
          <a:prstGeom prst="rect">
            <a:avLst/>
          </a:prstGeom>
        </p:spPr>
      </p:pic>
    </p:spTree>
    <p:extLst>
      <p:ext uri="{BB962C8B-B14F-4D97-AF65-F5344CB8AC3E}">
        <p14:creationId xmlns:p14="http://schemas.microsoft.com/office/powerpoint/2010/main" val="30227433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A74FD2-BF42-47BD-B1EC-0BE60474CEF3}"/>
              </a:ext>
            </a:extLst>
          </p:cNvPr>
          <p:cNvPicPr>
            <a:picLocks noChangeAspect="1"/>
          </p:cNvPicPr>
          <p:nvPr/>
        </p:nvPicPr>
        <p:blipFill>
          <a:blip r:embed="rId3"/>
          <a:stretch>
            <a:fillRect/>
          </a:stretch>
        </p:blipFill>
        <p:spPr>
          <a:xfrm>
            <a:off x="234228" y="86591"/>
            <a:ext cx="7096125" cy="3962400"/>
          </a:xfrm>
          <a:prstGeom prst="rect">
            <a:avLst/>
          </a:prstGeom>
        </p:spPr>
      </p:pic>
      <p:pic>
        <p:nvPicPr>
          <p:cNvPr id="3" name="Picture 2">
            <a:extLst>
              <a:ext uri="{FF2B5EF4-FFF2-40B4-BE49-F238E27FC236}">
                <a16:creationId xmlns:a16="http://schemas.microsoft.com/office/drawing/2014/main" id="{C48C6B45-89FA-49CB-8FFC-9DE009C8A938}"/>
              </a:ext>
            </a:extLst>
          </p:cNvPr>
          <p:cNvPicPr>
            <a:picLocks noChangeAspect="1"/>
          </p:cNvPicPr>
          <p:nvPr/>
        </p:nvPicPr>
        <p:blipFill rotWithShape="1">
          <a:blip r:embed="rId4"/>
          <a:srcRect b="37524"/>
          <a:stretch/>
        </p:blipFill>
        <p:spPr>
          <a:xfrm>
            <a:off x="1181525" y="2829261"/>
            <a:ext cx="7747297" cy="2047539"/>
          </a:xfrm>
          <a:prstGeom prst="rect">
            <a:avLst/>
          </a:prstGeom>
        </p:spPr>
      </p:pic>
      <p:pic>
        <p:nvPicPr>
          <p:cNvPr id="4" name="Picture 3">
            <a:extLst>
              <a:ext uri="{FF2B5EF4-FFF2-40B4-BE49-F238E27FC236}">
                <a16:creationId xmlns:a16="http://schemas.microsoft.com/office/drawing/2014/main" id="{A7963C97-CC8C-44B0-BD69-6FB9E8844E25}"/>
              </a:ext>
            </a:extLst>
          </p:cNvPr>
          <p:cNvPicPr>
            <a:picLocks noChangeAspect="1"/>
          </p:cNvPicPr>
          <p:nvPr/>
        </p:nvPicPr>
        <p:blipFill>
          <a:blip r:embed="rId5"/>
          <a:stretch>
            <a:fillRect/>
          </a:stretch>
        </p:blipFill>
        <p:spPr>
          <a:xfrm>
            <a:off x="0" y="5145232"/>
            <a:ext cx="6953250" cy="1676400"/>
          </a:xfrm>
          <a:prstGeom prst="rect">
            <a:avLst/>
          </a:prstGeom>
        </p:spPr>
      </p:pic>
      <p:sp>
        <p:nvSpPr>
          <p:cNvPr id="5" name="Rectangle 4">
            <a:extLst>
              <a:ext uri="{FF2B5EF4-FFF2-40B4-BE49-F238E27FC236}">
                <a16:creationId xmlns:a16="http://schemas.microsoft.com/office/drawing/2014/main" id="{079D658C-0CDD-4C1A-B075-57E80E938C56}"/>
              </a:ext>
            </a:extLst>
          </p:cNvPr>
          <p:cNvSpPr/>
          <p:nvPr/>
        </p:nvSpPr>
        <p:spPr>
          <a:xfrm>
            <a:off x="103238" y="6309744"/>
            <a:ext cx="8825583" cy="369332"/>
          </a:xfrm>
          <a:prstGeom prst="rect">
            <a:avLst/>
          </a:prstGeom>
        </p:spPr>
        <p:txBody>
          <a:bodyPr wrap="square">
            <a:spAutoFit/>
          </a:bodyPr>
          <a:lstStyle/>
          <a:p>
            <a:pPr lvl="0" defTabSz="914400">
              <a:defRPr/>
            </a:pPr>
            <a:r>
              <a:rPr lang="en-CA" dirty="0">
                <a:solidFill>
                  <a:srgbClr val="FF0000"/>
                </a:solidFill>
                <a:latin typeface="Times New Roman" panose="02020603050405020304" pitchFamily="18" charset="0"/>
                <a:cs typeface="Times New Roman" panose="02020603050405020304" pitchFamily="18" charset="0"/>
              </a:rPr>
              <a:t>Note :First line in the Auxiliary constructor is a call to the primary constructor</a:t>
            </a:r>
          </a:p>
        </p:txBody>
      </p:sp>
    </p:spTree>
    <p:extLst>
      <p:ext uri="{BB962C8B-B14F-4D97-AF65-F5344CB8AC3E}">
        <p14:creationId xmlns:p14="http://schemas.microsoft.com/office/powerpoint/2010/main" val="10975728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6EE18E-CB3B-48A9-A3D7-9DC9A5C2567B}"/>
              </a:ext>
            </a:extLst>
          </p:cNvPr>
          <p:cNvPicPr>
            <a:picLocks noChangeAspect="1"/>
          </p:cNvPicPr>
          <p:nvPr/>
        </p:nvPicPr>
        <p:blipFill>
          <a:blip r:embed="rId3"/>
          <a:stretch>
            <a:fillRect/>
          </a:stretch>
        </p:blipFill>
        <p:spPr>
          <a:xfrm>
            <a:off x="94816" y="133350"/>
            <a:ext cx="6543675" cy="3295650"/>
          </a:xfrm>
          <a:prstGeom prst="rect">
            <a:avLst/>
          </a:prstGeom>
        </p:spPr>
      </p:pic>
      <p:pic>
        <p:nvPicPr>
          <p:cNvPr id="3" name="Picture 2">
            <a:extLst>
              <a:ext uri="{FF2B5EF4-FFF2-40B4-BE49-F238E27FC236}">
                <a16:creationId xmlns:a16="http://schemas.microsoft.com/office/drawing/2014/main" id="{FDA8D1F0-A2F8-4142-AA89-04197FB1C3AE}"/>
              </a:ext>
            </a:extLst>
          </p:cNvPr>
          <p:cNvPicPr>
            <a:picLocks noChangeAspect="1"/>
          </p:cNvPicPr>
          <p:nvPr/>
        </p:nvPicPr>
        <p:blipFill>
          <a:blip r:embed="rId4"/>
          <a:stretch>
            <a:fillRect/>
          </a:stretch>
        </p:blipFill>
        <p:spPr>
          <a:xfrm>
            <a:off x="2495550" y="2540144"/>
            <a:ext cx="6648450" cy="3190875"/>
          </a:xfrm>
          <a:prstGeom prst="rect">
            <a:avLst/>
          </a:prstGeom>
        </p:spPr>
      </p:pic>
      <p:pic>
        <p:nvPicPr>
          <p:cNvPr id="4" name="Picture 3">
            <a:extLst>
              <a:ext uri="{FF2B5EF4-FFF2-40B4-BE49-F238E27FC236}">
                <a16:creationId xmlns:a16="http://schemas.microsoft.com/office/drawing/2014/main" id="{77324D61-0D46-4C2F-8437-9C171032938A}"/>
              </a:ext>
            </a:extLst>
          </p:cNvPr>
          <p:cNvPicPr>
            <a:picLocks noChangeAspect="1"/>
          </p:cNvPicPr>
          <p:nvPr/>
        </p:nvPicPr>
        <p:blipFill>
          <a:blip r:embed="rId5"/>
          <a:stretch>
            <a:fillRect/>
          </a:stretch>
        </p:blipFill>
        <p:spPr>
          <a:xfrm>
            <a:off x="47191" y="5835794"/>
            <a:ext cx="6591300" cy="942975"/>
          </a:xfrm>
          <a:prstGeom prst="rect">
            <a:avLst/>
          </a:prstGeom>
        </p:spPr>
      </p:pic>
    </p:spTree>
    <p:extLst>
      <p:ext uri="{BB962C8B-B14F-4D97-AF65-F5344CB8AC3E}">
        <p14:creationId xmlns:p14="http://schemas.microsoft.com/office/powerpoint/2010/main" val="15576217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469A84-BC8C-4992-ADF0-41BBA8340369}"/>
              </a:ext>
            </a:extLst>
          </p:cNvPr>
          <p:cNvPicPr>
            <a:picLocks noChangeAspect="1"/>
          </p:cNvPicPr>
          <p:nvPr/>
        </p:nvPicPr>
        <p:blipFill>
          <a:blip r:embed="rId3"/>
          <a:stretch>
            <a:fillRect/>
          </a:stretch>
        </p:blipFill>
        <p:spPr>
          <a:xfrm>
            <a:off x="2362897" y="1444561"/>
            <a:ext cx="3763137" cy="3667464"/>
          </a:xfrm>
          <a:prstGeom prst="rect">
            <a:avLst/>
          </a:prstGeom>
        </p:spPr>
      </p:pic>
      <p:sp>
        <p:nvSpPr>
          <p:cNvPr id="3" name="Rectangle 2">
            <a:extLst>
              <a:ext uri="{FF2B5EF4-FFF2-40B4-BE49-F238E27FC236}">
                <a16:creationId xmlns:a16="http://schemas.microsoft.com/office/drawing/2014/main" id="{2EAC7684-84F9-4819-8942-1AF6CE08052D}"/>
              </a:ext>
            </a:extLst>
          </p:cNvPr>
          <p:cNvSpPr/>
          <p:nvPr/>
        </p:nvSpPr>
        <p:spPr>
          <a:xfrm>
            <a:off x="4966210" y="1344117"/>
            <a:ext cx="788421" cy="369332"/>
          </a:xfrm>
          <a:prstGeom prst="rect">
            <a:avLst/>
          </a:prstGeom>
        </p:spPr>
        <p:txBody>
          <a:bodyPr wrap="none">
            <a:spAutoFit/>
          </a:bodyPr>
          <a:lstStyle/>
          <a:p>
            <a:r>
              <a:rPr lang="en-CA" dirty="0">
                <a:solidFill>
                  <a:srgbClr val="FF0000"/>
                </a:solidFill>
              </a:rPr>
              <a:t>Getter</a:t>
            </a:r>
          </a:p>
        </p:txBody>
      </p:sp>
      <p:sp>
        <p:nvSpPr>
          <p:cNvPr id="4" name="Rectangle 3">
            <a:extLst>
              <a:ext uri="{FF2B5EF4-FFF2-40B4-BE49-F238E27FC236}">
                <a16:creationId xmlns:a16="http://schemas.microsoft.com/office/drawing/2014/main" id="{344C1C20-2279-49CF-A6DD-1B1E757B38C9}"/>
              </a:ext>
            </a:extLst>
          </p:cNvPr>
          <p:cNvSpPr/>
          <p:nvPr/>
        </p:nvSpPr>
        <p:spPr>
          <a:xfrm>
            <a:off x="4972622" y="1920860"/>
            <a:ext cx="801245" cy="369332"/>
          </a:xfrm>
          <a:prstGeom prst="rect">
            <a:avLst/>
          </a:prstGeom>
        </p:spPr>
        <p:txBody>
          <a:bodyPr wrap="none">
            <a:spAutoFit/>
          </a:bodyPr>
          <a:lstStyle/>
          <a:p>
            <a:r>
              <a:rPr lang="en-CA" dirty="0">
                <a:solidFill>
                  <a:srgbClr val="FF0000"/>
                </a:solidFill>
              </a:rPr>
              <a:t>Setter</a:t>
            </a:r>
            <a:r>
              <a:rPr lang="en-CA" dirty="0"/>
              <a:t> </a:t>
            </a:r>
          </a:p>
        </p:txBody>
      </p:sp>
    </p:spTree>
    <p:extLst>
      <p:ext uri="{BB962C8B-B14F-4D97-AF65-F5344CB8AC3E}">
        <p14:creationId xmlns:p14="http://schemas.microsoft.com/office/powerpoint/2010/main" val="38486796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F62453-2927-46CC-BEF4-DC8C21B4AF90}"/>
              </a:ext>
            </a:extLst>
          </p:cNvPr>
          <p:cNvPicPr>
            <a:picLocks noChangeAspect="1"/>
          </p:cNvPicPr>
          <p:nvPr/>
        </p:nvPicPr>
        <p:blipFill>
          <a:blip r:embed="rId2"/>
          <a:stretch>
            <a:fillRect/>
          </a:stretch>
        </p:blipFill>
        <p:spPr>
          <a:xfrm>
            <a:off x="338137" y="219075"/>
            <a:ext cx="8467725" cy="6419850"/>
          </a:xfrm>
          <a:prstGeom prst="rect">
            <a:avLst/>
          </a:prstGeom>
        </p:spPr>
      </p:pic>
    </p:spTree>
    <p:extLst>
      <p:ext uri="{BB962C8B-B14F-4D97-AF65-F5344CB8AC3E}">
        <p14:creationId xmlns:p14="http://schemas.microsoft.com/office/powerpoint/2010/main" val="27304741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D1F1B2-6DC9-415A-AAB0-5C24E6FFC389}"/>
              </a:ext>
            </a:extLst>
          </p:cNvPr>
          <p:cNvPicPr>
            <a:picLocks noChangeAspect="1"/>
          </p:cNvPicPr>
          <p:nvPr/>
        </p:nvPicPr>
        <p:blipFill>
          <a:blip r:embed="rId2"/>
          <a:stretch>
            <a:fillRect/>
          </a:stretch>
        </p:blipFill>
        <p:spPr>
          <a:xfrm>
            <a:off x="990600" y="242887"/>
            <a:ext cx="7162800" cy="6372225"/>
          </a:xfrm>
          <a:prstGeom prst="rect">
            <a:avLst/>
          </a:prstGeom>
        </p:spPr>
      </p:pic>
    </p:spTree>
    <p:extLst>
      <p:ext uri="{BB962C8B-B14F-4D97-AF65-F5344CB8AC3E}">
        <p14:creationId xmlns:p14="http://schemas.microsoft.com/office/powerpoint/2010/main" val="40878259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6BD837-CE1D-471C-89BF-8341A0B3C584}"/>
              </a:ext>
            </a:extLst>
          </p:cNvPr>
          <p:cNvPicPr>
            <a:picLocks noChangeAspect="1"/>
          </p:cNvPicPr>
          <p:nvPr/>
        </p:nvPicPr>
        <p:blipFill rotWithShape="1">
          <a:blip r:embed="rId3"/>
          <a:srcRect b="6181"/>
          <a:stretch/>
        </p:blipFill>
        <p:spPr>
          <a:xfrm>
            <a:off x="1066800" y="301625"/>
            <a:ext cx="7010400" cy="6014115"/>
          </a:xfrm>
          <a:prstGeom prst="rect">
            <a:avLst/>
          </a:prstGeom>
        </p:spPr>
      </p:pic>
      <p:sp>
        <p:nvSpPr>
          <p:cNvPr id="3" name="Rectangle 2">
            <a:extLst>
              <a:ext uri="{FF2B5EF4-FFF2-40B4-BE49-F238E27FC236}">
                <a16:creationId xmlns:a16="http://schemas.microsoft.com/office/drawing/2014/main" id="{124A3DAF-4CFB-4DA9-9A1B-B891D5DDB170}"/>
              </a:ext>
            </a:extLst>
          </p:cNvPr>
          <p:cNvSpPr/>
          <p:nvPr/>
        </p:nvSpPr>
        <p:spPr>
          <a:xfrm>
            <a:off x="85060" y="6410325"/>
            <a:ext cx="9058940" cy="369332"/>
          </a:xfrm>
          <a:prstGeom prst="rect">
            <a:avLst/>
          </a:prstGeom>
        </p:spPr>
        <p:txBody>
          <a:bodyPr wrap="square">
            <a:spAutoFit/>
          </a:bodyPr>
          <a:lstStyle/>
          <a:p>
            <a:pPr lvl="0" defTabSz="914400">
              <a:defRPr/>
            </a:pPr>
            <a:r>
              <a:rPr lang="en-CA" dirty="0">
                <a:solidFill>
                  <a:srgbClr val="FF0000"/>
                </a:solidFill>
                <a:latin typeface="Times New Roman" panose="02020603050405020304" pitchFamily="18" charset="0"/>
                <a:cs typeface="Times New Roman" panose="02020603050405020304" pitchFamily="18" charset="0"/>
              </a:rPr>
              <a:t>We can have only one primary constructor but we can have multiple auxiliary constructor</a:t>
            </a:r>
          </a:p>
        </p:txBody>
      </p:sp>
    </p:spTree>
    <p:extLst>
      <p:ext uri="{BB962C8B-B14F-4D97-AF65-F5344CB8AC3E}">
        <p14:creationId xmlns:p14="http://schemas.microsoft.com/office/powerpoint/2010/main" val="6884298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0"/>
            <a:ext cx="8229600" cy="677862"/>
          </a:xfrm>
        </p:spPr>
        <p:txBody>
          <a:bodyPr>
            <a:normAutofit fontScale="90000"/>
          </a:bodyPr>
          <a:lstStyle/>
          <a:p>
            <a:r>
              <a:rPr lang="en-US" dirty="0">
                <a:solidFill>
                  <a:srgbClr val="FF0000"/>
                </a:solidFill>
                <a:latin typeface="Times New Roman" panose="02020603050405020304" pitchFamily="18" charset="0"/>
                <a:cs typeface="Times New Roman" panose="02020603050405020304" pitchFamily="18" charset="0"/>
              </a:rPr>
              <a:t>Objects - Companion</a:t>
            </a:r>
          </a:p>
        </p:txBody>
      </p:sp>
      <p:sp>
        <p:nvSpPr>
          <p:cNvPr id="3" name="Content Placeholder 2"/>
          <p:cNvSpPr>
            <a:spLocks noGrp="1"/>
          </p:cNvSpPr>
          <p:nvPr>
            <p:ph idx="1"/>
          </p:nvPr>
        </p:nvSpPr>
        <p:spPr>
          <a:xfrm>
            <a:off x="247650" y="1600200"/>
            <a:ext cx="8686800" cy="4525963"/>
          </a:xfrm>
        </p:spPr>
        <p:txBody>
          <a:bodyPr>
            <a:normAutofit/>
          </a:bodyPr>
          <a:lstStyle/>
          <a:p>
            <a:r>
              <a:rPr lang="en-US" sz="2400" dirty="0">
                <a:latin typeface="Times New Roman" panose="02020603050405020304" pitchFamily="18" charset="0"/>
                <a:cs typeface="Times New Roman" panose="02020603050405020304" pitchFamily="18" charset="0"/>
              </a:rPr>
              <a:t>A companion object has the same name as that of the class it accompanies</a:t>
            </a:r>
          </a:p>
          <a:p>
            <a:r>
              <a:rPr lang="en-US" sz="2400" dirty="0">
                <a:latin typeface="Times New Roman" panose="02020603050405020304" pitchFamily="18" charset="0"/>
                <a:cs typeface="Times New Roman" panose="02020603050405020304" pitchFamily="18" charset="0"/>
              </a:rPr>
              <a:t>It is a place for utility methods that belong to the class</a:t>
            </a:r>
          </a:p>
          <a:p>
            <a:r>
              <a:rPr lang="en-US" sz="2400" dirty="0">
                <a:latin typeface="Times New Roman" panose="02020603050405020304" pitchFamily="18" charset="0"/>
                <a:cs typeface="Times New Roman" panose="02020603050405020304" pitchFamily="18" charset="0"/>
              </a:rPr>
              <a:t>Ideally the class should only contain the instance members</a:t>
            </a:r>
          </a:p>
          <a:p>
            <a:r>
              <a:rPr lang="en-US" sz="2400" dirty="0">
                <a:latin typeface="Times New Roman" panose="02020603050405020304" pitchFamily="18" charset="0"/>
                <a:cs typeface="Times New Roman" panose="02020603050405020304" pitchFamily="18" charset="0"/>
              </a:rPr>
              <a:t>A companion object &amp; its class must be located in the same source file</a:t>
            </a:r>
          </a:p>
        </p:txBody>
      </p:sp>
      <p:pic>
        <p:nvPicPr>
          <p:cNvPr id="4" name="Picture 3">
            <a:extLst>
              <a:ext uri="{FF2B5EF4-FFF2-40B4-BE49-F238E27FC236}">
                <a16:creationId xmlns:a16="http://schemas.microsoft.com/office/drawing/2014/main" id="{70546332-1B2C-451A-9A22-C377BCD2C304}"/>
              </a:ext>
            </a:extLst>
          </p:cNvPr>
          <p:cNvPicPr>
            <a:picLocks noChangeAspect="1"/>
          </p:cNvPicPr>
          <p:nvPr/>
        </p:nvPicPr>
        <p:blipFill>
          <a:blip r:embed="rId2"/>
          <a:stretch>
            <a:fillRect/>
          </a:stretch>
        </p:blipFill>
        <p:spPr>
          <a:xfrm>
            <a:off x="5388879" y="3986212"/>
            <a:ext cx="2943225" cy="2543175"/>
          </a:xfrm>
          <a:prstGeom prst="rect">
            <a:avLst/>
          </a:prstGeom>
        </p:spPr>
      </p:pic>
    </p:spTree>
    <p:extLst>
      <p:ext uri="{BB962C8B-B14F-4D97-AF65-F5344CB8AC3E}">
        <p14:creationId xmlns:p14="http://schemas.microsoft.com/office/powerpoint/2010/main" val="1890426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B04945-6880-4CBF-BD1E-60E39D4ED63C}"/>
              </a:ext>
            </a:extLst>
          </p:cNvPr>
          <p:cNvSpPr/>
          <p:nvPr/>
        </p:nvSpPr>
        <p:spPr>
          <a:xfrm>
            <a:off x="0" y="16357"/>
            <a:ext cx="2592376" cy="461665"/>
          </a:xfrm>
          <a:prstGeom prst="rect">
            <a:avLst/>
          </a:prstGeom>
        </p:spPr>
        <p:txBody>
          <a:bodyPr wrap="none">
            <a:spAutoFit/>
          </a:bodyPr>
          <a:lstStyle/>
          <a:p>
            <a:r>
              <a:rPr lang="en-CA" sz="2400" dirty="0">
                <a:solidFill>
                  <a:srgbClr val="FF0000"/>
                </a:solidFill>
                <a:latin typeface="Times New Roman" panose="02020603050405020304" pitchFamily="18" charset="0"/>
                <a:cs typeface="Times New Roman" panose="02020603050405020304" pitchFamily="18" charset="0"/>
              </a:rPr>
              <a:t>Companion Object </a:t>
            </a:r>
          </a:p>
        </p:txBody>
      </p:sp>
      <p:pic>
        <p:nvPicPr>
          <p:cNvPr id="3" name="Picture 2">
            <a:extLst>
              <a:ext uri="{FF2B5EF4-FFF2-40B4-BE49-F238E27FC236}">
                <a16:creationId xmlns:a16="http://schemas.microsoft.com/office/drawing/2014/main" id="{32E4E522-D366-4F1D-8F54-24307F925AF1}"/>
              </a:ext>
            </a:extLst>
          </p:cNvPr>
          <p:cNvPicPr>
            <a:picLocks noChangeAspect="1"/>
          </p:cNvPicPr>
          <p:nvPr/>
        </p:nvPicPr>
        <p:blipFill>
          <a:blip r:embed="rId3"/>
          <a:stretch>
            <a:fillRect/>
          </a:stretch>
        </p:blipFill>
        <p:spPr>
          <a:xfrm>
            <a:off x="142662" y="379826"/>
            <a:ext cx="5094514" cy="3209348"/>
          </a:xfrm>
          <a:prstGeom prst="rect">
            <a:avLst/>
          </a:prstGeom>
        </p:spPr>
      </p:pic>
      <p:pic>
        <p:nvPicPr>
          <p:cNvPr id="4" name="Picture 3">
            <a:extLst>
              <a:ext uri="{FF2B5EF4-FFF2-40B4-BE49-F238E27FC236}">
                <a16:creationId xmlns:a16="http://schemas.microsoft.com/office/drawing/2014/main" id="{C73464E5-99DB-4010-91D3-ADE04DDA2E99}"/>
              </a:ext>
            </a:extLst>
          </p:cNvPr>
          <p:cNvPicPr>
            <a:picLocks noChangeAspect="1"/>
          </p:cNvPicPr>
          <p:nvPr/>
        </p:nvPicPr>
        <p:blipFill>
          <a:blip r:embed="rId4"/>
          <a:stretch>
            <a:fillRect/>
          </a:stretch>
        </p:blipFill>
        <p:spPr>
          <a:xfrm>
            <a:off x="3906825" y="600911"/>
            <a:ext cx="5237175" cy="5125235"/>
          </a:xfrm>
          <a:prstGeom prst="rect">
            <a:avLst/>
          </a:prstGeom>
        </p:spPr>
      </p:pic>
    </p:spTree>
    <p:extLst>
      <p:ext uri="{BB962C8B-B14F-4D97-AF65-F5344CB8AC3E}">
        <p14:creationId xmlns:p14="http://schemas.microsoft.com/office/powerpoint/2010/main" val="15064094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4FE0F7-243F-4C9E-AB32-E91A964D2ACC}"/>
              </a:ext>
            </a:extLst>
          </p:cNvPr>
          <p:cNvPicPr>
            <a:picLocks noChangeAspect="1"/>
          </p:cNvPicPr>
          <p:nvPr/>
        </p:nvPicPr>
        <p:blipFill>
          <a:blip r:embed="rId3"/>
          <a:stretch>
            <a:fillRect/>
          </a:stretch>
        </p:blipFill>
        <p:spPr>
          <a:xfrm>
            <a:off x="4461627" y="2345167"/>
            <a:ext cx="4682373" cy="4390995"/>
          </a:xfrm>
          <a:prstGeom prst="rect">
            <a:avLst/>
          </a:prstGeom>
        </p:spPr>
      </p:pic>
      <p:pic>
        <p:nvPicPr>
          <p:cNvPr id="3" name="Picture 2">
            <a:extLst>
              <a:ext uri="{FF2B5EF4-FFF2-40B4-BE49-F238E27FC236}">
                <a16:creationId xmlns:a16="http://schemas.microsoft.com/office/drawing/2014/main" id="{0E056128-014D-4E0A-87C8-AFBEBABA0106}"/>
              </a:ext>
            </a:extLst>
          </p:cNvPr>
          <p:cNvPicPr>
            <a:picLocks noChangeAspect="1"/>
          </p:cNvPicPr>
          <p:nvPr/>
        </p:nvPicPr>
        <p:blipFill>
          <a:blip r:embed="rId4"/>
          <a:stretch>
            <a:fillRect/>
          </a:stretch>
        </p:blipFill>
        <p:spPr>
          <a:xfrm>
            <a:off x="0" y="1"/>
            <a:ext cx="4225543" cy="3254154"/>
          </a:xfrm>
          <a:prstGeom prst="rect">
            <a:avLst/>
          </a:prstGeom>
        </p:spPr>
      </p:pic>
      <p:cxnSp>
        <p:nvCxnSpPr>
          <p:cNvPr id="5" name="Straight Arrow Connector 4">
            <a:extLst>
              <a:ext uri="{FF2B5EF4-FFF2-40B4-BE49-F238E27FC236}">
                <a16:creationId xmlns:a16="http://schemas.microsoft.com/office/drawing/2014/main" id="{02C2CE37-C2DD-4D9E-8257-E819CE82A0F5}"/>
              </a:ext>
            </a:extLst>
          </p:cNvPr>
          <p:cNvCxnSpPr>
            <a:cxnSpLocks/>
          </p:cNvCxnSpPr>
          <p:nvPr/>
        </p:nvCxnSpPr>
        <p:spPr>
          <a:xfrm flipH="1">
            <a:off x="819150" y="1670050"/>
            <a:ext cx="510079" cy="16510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7" name="Rectangle 6">
            <a:extLst>
              <a:ext uri="{FF2B5EF4-FFF2-40B4-BE49-F238E27FC236}">
                <a16:creationId xmlns:a16="http://schemas.microsoft.com/office/drawing/2014/main" id="{D5213F1C-60FD-4204-8AD1-25A07DD6720F}"/>
              </a:ext>
            </a:extLst>
          </p:cNvPr>
          <p:cNvSpPr/>
          <p:nvPr/>
        </p:nvSpPr>
        <p:spPr>
          <a:xfrm>
            <a:off x="1266415" y="1457801"/>
            <a:ext cx="3466013" cy="338554"/>
          </a:xfrm>
          <a:prstGeom prst="rect">
            <a:avLst/>
          </a:prstGeom>
        </p:spPr>
        <p:txBody>
          <a:bodyPr wrap="none">
            <a:spAutoFit/>
          </a:bodyPr>
          <a:lstStyle/>
          <a:p>
            <a:r>
              <a:rPr lang="en-CA" sz="1600" dirty="0">
                <a:solidFill>
                  <a:srgbClr val="FF0000"/>
                </a:solidFill>
                <a:latin typeface="Times New Roman" panose="02020603050405020304" pitchFamily="18" charset="0"/>
                <a:cs typeface="Times New Roman" panose="02020603050405020304" pitchFamily="18" charset="0"/>
              </a:rPr>
              <a:t>The local variable of auxiliary function </a:t>
            </a:r>
          </a:p>
        </p:txBody>
      </p:sp>
      <p:cxnSp>
        <p:nvCxnSpPr>
          <p:cNvPr id="8" name="Straight Arrow Connector 7">
            <a:extLst>
              <a:ext uri="{FF2B5EF4-FFF2-40B4-BE49-F238E27FC236}">
                <a16:creationId xmlns:a16="http://schemas.microsoft.com/office/drawing/2014/main" id="{A13FEDCF-FBA4-4BC2-AABA-9C9FCA0B233C}"/>
              </a:ext>
            </a:extLst>
          </p:cNvPr>
          <p:cNvCxnSpPr>
            <a:cxnSpLocks/>
          </p:cNvCxnSpPr>
          <p:nvPr/>
        </p:nvCxnSpPr>
        <p:spPr>
          <a:xfrm flipH="1" flipV="1">
            <a:off x="717550" y="2159000"/>
            <a:ext cx="498065" cy="132818"/>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9" name="Rectangle 8">
            <a:extLst>
              <a:ext uri="{FF2B5EF4-FFF2-40B4-BE49-F238E27FC236}">
                <a16:creationId xmlns:a16="http://schemas.microsoft.com/office/drawing/2014/main" id="{634EA283-EAC4-4FA9-97C6-D41580E960E4}"/>
              </a:ext>
            </a:extLst>
          </p:cNvPr>
          <p:cNvSpPr/>
          <p:nvPr/>
        </p:nvSpPr>
        <p:spPr>
          <a:xfrm>
            <a:off x="1149322" y="2143907"/>
            <a:ext cx="3422678" cy="523220"/>
          </a:xfrm>
          <a:prstGeom prst="rect">
            <a:avLst/>
          </a:prstGeom>
        </p:spPr>
        <p:txBody>
          <a:bodyPr wrap="square">
            <a:spAutoFit/>
          </a:bodyPr>
          <a:lstStyle/>
          <a:p>
            <a:r>
              <a:rPr lang="en-CA" sz="1400" dirty="0">
                <a:solidFill>
                  <a:srgbClr val="FF0000"/>
                </a:solidFill>
                <a:latin typeface="Times New Roman" panose="02020603050405020304" pitchFamily="18" charset="0"/>
                <a:cs typeface="Times New Roman" panose="02020603050405020304" pitchFamily="18" charset="0"/>
              </a:rPr>
              <a:t>This Variable refer to var age = 0 which is a class variable</a:t>
            </a:r>
          </a:p>
        </p:txBody>
      </p:sp>
    </p:spTree>
    <p:extLst>
      <p:ext uri="{BB962C8B-B14F-4D97-AF65-F5344CB8AC3E}">
        <p14:creationId xmlns:p14="http://schemas.microsoft.com/office/powerpoint/2010/main" val="33587110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6E5330-6176-401B-85AB-1A9F8460E955}"/>
              </a:ext>
            </a:extLst>
          </p:cNvPr>
          <p:cNvPicPr>
            <a:picLocks noChangeAspect="1"/>
          </p:cNvPicPr>
          <p:nvPr/>
        </p:nvPicPr>
        <p:blipFill>
          <a:blip r:embed="rId2"/>
          <a:stretch>
            <a:fillRect/>
          </a:stretch>
        </p:blipFill>
        <p:spPr>
          <a:xfrm>
            <a:off x="0" y="104014"/>
            <a:ext cx="9144000" cy="6006877"/>
          </a:xfrm>
          <a:prstGeom prst="rect">
            <a:avLst/>
          </a:prstGeom>
        </p:spPr>
      </p:pic>
    </p:spTree>
    <p:extLst>
      <p:ext uri="{BB962C8B-B14F-4D97-AF65-F5344CB8AC3E}">
        <p14:creationId xmlns:p14="http://schemas.microsoft.com/office/powerpoint/2010/main" val="13603791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5DF2AB-DFF0-46CF-9DFA-DE70BAC17AD2}"/>
              </a:ext>
            </a:extLst>
          </p:cNvPr>
          <p:cNvPicPr>
            <a:picLocks noChangeAspect="1"/>
          </p:cNvPicPr>
          <p:nvPr/>
        </p:nvPicPr>
        <p:blipFill>
          <a:blip r:embed="rId3"/>
          <a:stretch>
            <a:fillRect/>
          </a:stretch>
        </p:blipFill>
        <p:spPr>
          <a:xfrm>
            <a:off x="0" y="699499"/>
            <a:ext cx="9144000" cy="5459002"/>
          </a:xfrm>
          <a:prstGeom prst="rect">
            <a:avLst/>
          </a:prstGeom>
        </p:spPr>
      </p:pic>
    </p:spTree>
    <p:extLst>
      <p:ext uri="{BB962C8B-B14F-4D97-AF65-F5344CB8AC3E}">
        <p14:creationId xmlns:p14="http://schemas.microsoft.com/office/powerpoint/2010/main" val="8794763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D8CBA3F-8DF8-4623-8E62-1D3FDFE3AE01}"/>
              </a:ext>
            </a:extLst>
          </p:cNvPr>
          <p:cNvPicPr>
            <a:picLocks noChangeAspect="1"/>
          </p:cNvPicPr>
          <p:nvPr/>
        </p:nvPicPr>
        <p:blipFill>
          <a:blip r:embed="rId3"/>
          <a:stretch>
            <a:fillRect/>
          </a:stretch>
        </p:blipFill>
        <p:spPr>
          <a:xfrm>
            <a:off x="0" y="261975"/>
            <a:ext cx="9144000" cy="5313872"/>
          </a:xfrm>
          <a:prstGeom prst="rect">
            <a:avLst/>
          </a:prstGeom>
        </p:spPr>
      </p:pic>
      <p:sp>
        <p:nvSpPr>
          <p:cNvPr id="3" name="Rectangle 2">
            <a:extLst>
              <a:ext uri="{FF2B5EF4-FFF2-40B4-BE49-F238E27FC236}">
                <a16:creationId xmlns:a16="http://schemas.microsoft.com/office/drawing/2014/main" id="{5E965F7E-AE08-4F7B-B25B-0355368AEFB5}"/>
              </a:ext>
            </a:extLst>
          </p:cNvPr>
          <p:cNvSpPr/>
          <p:nvPr/>
        </p:nvSpPr>
        <p:spPr>
          <a:xfrm>
            <a:off x="-78658" y="6488668"/>
            <a:ext cx="7462684" cy="369332"/>
          </a:xfrm>
          <a:prstGeom prst="rect">
            <a:avLst/>
          </a:prstGeom>
        </p:spPr>
        <p:txBody>
          <a:bodyPr wrap="square">
            <a:spAutoFit/>
          </a:bodyPr>
          <a:lstStyle/>
          <a:p>
            <a:r>
              <a:rPr lang="en-CA" dirty="0">
                <a:solidFill>
                  <a:srgbClr val="FF0000"/>
                </a:solidFill>
                <a:latin typeface="Times New Roman" panose="02020603050405020304" pitchFamily="18" charset="0"/>
                <a:cs typeface="Times New Roman" panose="02020603050405020304" pitchFamily="18" charset="0"/>
              </a:rPr>
              <a:t>When click in “o” it will give us “companion object”</a:t>
            </a:r>
          </a:p>
        </p:txBody>
      </p:sp>
    </p:spTree>
    <p:extLst>
      <p:ext uri="{BB962C8B-B14F-4D97-AF65-F5344CB8AC3E}">
        <p14:creationId xmlns:p14="http://schemas.microsoft.com/office/powerpoint/2010/main" val="33616575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350"/>
            <a:ext cx="8229600" cy="725487"/>
          </a:xfrm>
        </p:spPr>
        <p:txBody>
          <a:bodyPr>
            <a:normAutofit fontScale="90000"/>
          </a:bodyPr>
          <a:lstStyle/>
          <a:p>
            <a:r>
              <a:rPr lang="en-US" dirty="0">
                <a:solidFill>
                  <a:srgbClr val="FF0000"/>
                </a:solidFill>
                <a:latin typeface="Times New Roman" panose="02020603050405020304" pitchFamily="18" charset="0"/>
                <a:ea typeface="+mn-ea"/>
                <a:cs typeface="Times New Roman" panose="02020603050405020304" pitchFamily="18" charset="0"/>
              </a:rPr>
              <a:t>Traits</a:t>
            </a:r>
          </a:p>
        </p:txBody>
      </p:sp>
      <p:sp>
        <p:nvSpPr>
          <p:cNvPr id="3" name="Content Placeholder 2"/>
          <p:cNvSpPr>
            <a:spLocks noGrp="1"/>
          </p:cNvSpPr>
          <p:nvPr>
            <p:ph idx="1"/>
          </p:nvPr>
        </p:nvSpPr>
        <p:spPr>
          <a:xfrm>
            <a:off x="123825" y="1600200"/>
            <a:ext cx="8810625" cy="4525963"/>
          </a:xfrm>
        </p:spPr>
        <p:txBody>
          <a:bodyPr>
            <a:normAutofit/>
          </a:bodyPr>
          <a:lstStyle/>
          <a:p>
            <a:r>
              <a:rPr lang="en-US" sz="2400" dirty="0">
                <a:latin typeface="Times New Roman" panose="02020603050405020304" pitchFamily="18" charset="0"/>
                <a:cs typeface="Times New Roman" panose="02020603050405020304" pitchFamily="18" charset="0"/>
              </a:rPr>
              <a:t>A trait is very similar to an interface in Java 8 or an abstract class in earlier versions of Java</a:t>
            </a:r>
          </a:p>
          <a:p>
            <a:r>
              <a:rPr lang="en-US" sz="2400" dirty="0">
                <a:latin typeface="Times New Roman" panose="02020603050405020304" pitchFamily="18" charset="0"/>
                <a:cs typeface="Times New Roman" panose="02020603050405020304" pitchFamily="18" charset="0"/>
              </a:rPr>
              <a:t>It contains variable &amp; method declarations</a:t>
            </a:r>
          </a:p>
          <a:p>
            <a:r>
              <a:rPr lang="en-US" sz="2400" dirty="0">
                <a:latin typeface="Times New Roman" panose="02020603050405020304" pitchFamily="18" charset="0"/>
                <a:cs typeface="Times New Roman" panose="02020603050405020304" pitchFamily="18" charset="0"/>
              </a:rPr>
              <a:t>Sometimes it may also contain method implementations</a:t>
            </a:r>
          </a:p>
          <a:p>
            <a:r>
              <a:rPr lang="en-US" sz="2400" dirty="0">
                <a:latin typeface="Times New Roman" panose="02020603050405020304" pitchFamily="18" charset="0"/>
                <a:cs typeface="Times New Roman" panose="02020603050405020304" pitchFamily="18" charset="0"/>
              </a:rPr>
              <a:t>It is defined using the </a:t>
            </a:r>
            <a:r>
              <a:rPr lang="en-US" sz="2400" i="1" dirty="0">
                <a:latin typeface="Times New Roman" panose="02020603050405020304" pitchFamily="18" charset="0"/>
                <a:cs typeface="Times New Roman" panose="02020603050405020304" pitchFamily="18" charset="0"/>
              </a:rPr>
              <a:t>trait</a:t>
            </a:r>
            <a:r>
              <a:rPr lang="en-US" sz="2400" dirty="0">
                <a:latin typeface="Times New Roman" panose="02020603050405020304" pitchFamily="18" charset="0"/>
                <a:cs typeface="Times New Roman" panose="02020603050405020304" pitchFamily="18" charset="0"/>
              </a:rPr>
              <a:t> keyword</a:t>
            </a:r>
          </a:p>
          <a:p>
            <a:r>
              <a:rPr lang="en-US" sz="2400" dirty="0">
                <a:latin typeface="Times New Roman" panose="02020603050405020304" pitchFamily="18" charset="0"/>
                <a:cs typeface="Times New Roman" panose="02020603050405020304" pitchFamily="18" charset="0"/>
              </a:rPr>
              <a:t>A class that extends the </a:t>
            </a:r>
            <a:r>
              <a:rPr lang="en-US" sz="2400" dirty="0">
                <a:solidFill>
                  <a:srgbClr val="FF0000"/>
                </a:solidFill>
                <a:latin typeface="Times New Roman" panose="02020603050405020304" pitchFamily="18" charset="0"/>
                <a:cs typeface="Times New Roman" panose="02020603050405020304" pitchFamily="18" charset="0"/>
              </a:rPr>
              <a:t>trait must implement </a:t>
            </a:r>
            <a:r>
              <a:rPr lang="en-US" sz="2400" dirty="0">
                <a:latin typeface="Times New Roman" panose="02020603050405020304" pitchFamily="18" charset="0"/>
                <a:cs typeface="Times New Roman" panose="02020603050405020304" pitchFamily="18" charset="0"/>
              </a:rPr>
              <a:t>all the unimplemented methods of the trait</a:t>
            </a:r>
          </a:p>
          <a:p>
            <a:r>
              <a:rPr lang="en-US" sz="2400" dirty="0">
                <a:solidFill>
                  <a:srgbClr val="FF0000"/>
                </a:solidFill>
                <a:latin typeface="Times New Roman" panose="02020603050405020304" pitchFamily="18" charset="0"/>
                <a:cs typeface="Times New Roman" panose="02020603050405020304" pitchFamily="18" charset="0"/>
              </a:rPr>
              <a:t>In case it does not, it should be defined as </a:t>
            </a:r>
            <a:r>
              <a:rPr lang="en-US" sz="2400" i="1" dirty="0">
                <a:solidFill>
                  <a:srgbClr val="FF0000"/>
                </a:solidFill>
                <a:latin typeface="Times New Roman" panose="02020603050405020304" pitchFamily="18" charset="0"/>
                <a:cs typeface="Times New Roman" panose="02020603050405020304" pitchFamily="18" charset="0"/>
              </a:rPr>
              <a:t>abstract</a:t>
            </a:r>
          </a:p>
        </p:txBody>
      </p:sp>
    </p:spTree>
    <p:extLst>
      <p:ext uri="{BB962C8B-B14F-4D97-AF65-F5344CB8AC3E}">
        <p14:creationId xmlns:p14="http://schemas.microsoft.com/office/powerpoint/2010/main" val="21532252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59A413-2466-4178-8C21-BC22ABB5A310}"/>
              </a:ext>
            </a:extLst>
          </p:cNvPr>
          <p:cNvPicPr>
            <a:picLocks noChangeAspect="1"/>
          </p:cNvPicPr>
          <p:nvPr/>
        </p:nvPicPr>
        <p:blipFill>
          <a:blip r:embed="rId3"/>
          <a:stretch>
            <a:fillRect/>
          </a:stretch>
        </p:blipFill>
        <p:spPr>
          <a:xfrm>
            <a:off x="965644" y="114300"/>
            <a:ext cx="5286375" cy="3314700"/>
          </a:xfrm>
          <a:prstGeom prst="rect">
            <a:avLst/>
          </a:prstGeom>
        </p:spPr>
      </p:pic>
      <p:pic>
        <p:nvPicPr>
          <p:cNvPr id="3" name="Picture 2">
            <a:extLst>
              <a:ext uri="{FF2B5EF4-FFF2-40B4-BE49-F238E27FC236}">
                <a16:creationId xmlns:a16="http://schemas.microsoft.com/office/drawing/2014/main" id="{D49ED896-41B0-4A35-ADA8-03930C816BF0}"/>
              </a:ext>
            </a:extLst>
          </p:cNvPr>
          <p:cNvPicPr>
            <a:picLocks noChangeAspect="1"/>
          </p:cNvPicPr>
          <p:nvPr/>
        </p:nvPicPr>
        <p:blipFill>
          <a:blip r:embed="rId4"/>
          <a:stretch>
            <a:fillRect/>
          </a:stretch>
        </p:blipFill>
        <p:spPr>
          <a:xfrm>
            <a:off x="965644" y="3429000"/>
            <a:ext cx="6410325" cy="2657475"/>
          </a:xfrm>
          <a:prstGeom prst="rect">
            <a:avLst/>
          </a:prstGeom>
        </p:spPr>
      </p:pic>
      <p:sp>
        <p:nvSpPr>
          <p:cNvPr id="4" name="Rectangle 3">
            <a:extLst>
              <a:ext uri="{FF2B5EF4-FFF2-40B4-BE49-F238E27FC236}">
                <a16:creationId xmlns:a16="http://schemas.microsoft.com/office/drawing/2014/main" id="{435BDDA5-BF87-4591-9D78-E4CCCE4E52EB}"/>
              </a:ext>
            </a:extLst>
          </p:cNvPr>
          <p:cNvSpPr/>
          <p:nvPr/>
        </p:nvSpPr>
        <p:spPr>
          <a:xfrm>
            <a:off x="0" y="6390894"/>
            <a:ext cx="8801100" cy="369332"/>
          </a:xfrm>
          <a:prstGeom prst="rect">
            <a:avLst/>
          </a:prstGeom>
        </p:spPr>
        <p:txBody>
          <a:bodyPr wrap="square">
            <a:spAutoFit/>
          </a:bodyPr>
          <a:lstStyle/>
          <a:p>
            <a:r>
              <a:rPr lang="en-CA" dirty="0">
                <a:solidFill>
                  <a:srgbClr val="FF0000"/>
                </a:solidFill>
                <a:latin typeface="Times New Roman" panose="02020603050405020304" pitchFamily="18" charset="0"/>
                <a:cs typeface="Times New Roman" panose="02020603050405020304" pitchFamily="18" charset="0"/>
              </a:rPr>
              <a:t>We should not see setter because its </a:t>
            </a:r>
            <a:r>
              <a:rPr lang="en-CA" dirty="0" err="1">
                <a:solidFill>
                  <a:srgbClr val="FF0000"/>
                </a:solidFill>
                <a:latin typeface="Times New Roman" panose="02020603050405020304" pitchFamily="18" charset="0"/>
                <a:cs typeface="Times New Roman" panose="02020603050405020304" pitchFamily="18" charset="0"/>
              </a:rPr>
              <a:t>val</a:t>
            </a:r>
            <a:r>
              <a:rPr lang="en-CA" dirty="0">
                <a:solidFill>
                  <a:srgbClr val="FF0000"/>
                </a:solidFill>
                <a:latin typeface="Times New Roman" panose="02020603050405020304" pitchFamily="18" charset="0"/>
                <a:cs typeface="Times New Roman" panose="02020603050405020304" pitchFamily="18" charset="0"/>
              </a:rPr>
              <a:t> So you will get an error </a:t>
            </a:r>
          </a:p>
        </p:txBody>
      </p:sp>
    </p:spTree>
    <p:extLst>
      <p:ext uri="{BB962C8B-B14F-4D97-AF65-F5344CB8AC3E}">
        <p14:creationId xmlns:p14="http://schemas.microsoft.com/office/powerpoint/2010/main" val="42194872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238C4F3-932C-41ED-9265-6485FE233909}"/>
              </a:ext>
            </a:extLst>
          </p:cNvPr>
          <p:cNvSpPr/>
          <p:nvPr/>
        </p:nvSpPr>
        <p:spPr>
          <a:xfrm>
            <a:off x="173691" y="-26703"/>
            <a:ext cx="1094146" cy="523220"/>
          </a:xfrm>
          <a:prstGeom prst="rect">
            <a:avLst/>
          </a:prstGeom>
        </p:spPr>
        <p:txBody>
          <a:bodyPr wrap="none">
            <a:spAutoFit/>
          </a:bodyPr>
          <a:lstStyle/>
          <a:p>
            <a:r>
              <a:rPr lang="en-CA" sz="2800" b="1" dirty="0">
                <a:solidFill>
                  <a:srgbClr val="FF0000"/>
                </a:solidFill>
                <a:latin typeface="Times New Roman" panose="02020603050405020304" pitchFamily="18" charset="0"/>
                <a:cs typeface="Times New Roman" panose="02020603050405020304" pitchFamily="18" charset="0"/>
              </a:rPr>
              <a:t>Traits</a:t>
            </a:r>
          </a:p>
        </p:txBody>
      </p:sp>
      <p:pic>
        <p:nvPicPr>
          <p:cNvPr id="3" name="Picture 2">
            <a:extLst>
              <a:ext uri="{FF2B5EF4-FFF2-40B4-BE49-F238E27FC236}">
                <a16:creationId xmlns:a16="http://schemas.microsoft.com/office/drawing/2014/main" id="{359B7841-82EE-4BEC-8003-ED5948D78214}"/>
              </a:ext>
            </a:extLst>
          </p:cNvPr>
          <p:cNvPicPr>
            <a:picLocks noChangeAspect="1"/>
          </p:cNvPicPr>
          <p:nvPr/>
        </p:nvPicPr>
        <p:blipFill>
          <a:blip r:embed="rId3"/>
          <a:stretch>
            <a:fillRect/>
          </a:stretch>
        </p:blipFill>
        <p:spPr>
          <a:xfrm>
            <a:off x="1340837" y="297150"/>
            <a:ext cx="5876925" cy="2457450"/>
          </a:xfrm>
          <a:prstGeom prst="rect">
            <a:avLst/>
          </a:prstGeom>
        </p:spPr>
      </p:pic>
      <p:pic>
        <p:nvPicPr>
          <p:cNvPr id="4" name="Picture 3">
            <a:extLst>
              <a:ext uri="{FF2B5EF4-FFF2-40B4-BE49-F238E27FC236}">
                <a16:creationId xmlns:a16="http://schemas.microsoft.com/office/drawing/2014/main" id="{FB31747C-2664-4525-B305-8A3BE7CF4EFC}"/>
              </a:ext>
            </a:extLst>
          </p:cNvPr>
          <p:cNvPicPr>
            <a:picLocks noChangeAspect="1"/>
          </p:cNvPicPr>
          <p:nvPr/>
        </p:nvPicPr>
        <p:blipFill>
          <a:blip r:embed="rId4"/>
          <a:stretch>
            <a:fillRect/>
          </a:stretch>
        </p:blipFill>
        <p:spPr>
          <a:xfrm>
            <a:off x="1267837" y="2309364"/>
            <a:ext cx="7277100" cy="1400175"/>
          </a:xfrm>
          <a:prstGeom prst="rect">
            <a:avLst/>
          </a:prstGeom>
        </p:spPr>
      </p:pic>
      <p:pic>
        <p:nvPicPr>
          <p:cNvPr id="5" name="Picture 4">
            <a:extLst>
              <a:ext uri="{FF2B5EF4-FFF2-40B4-BE49-F238E27FC236}">
                <a16:creationId xmlns:a16="http://schemas.microsoft.com/office/drawing/2014/main" id="{AB116D0A-7A25-4575-926F-B7B4574D45AC}"/>
              </a:ext>
            </a:extLst>
          </p:cNvPr>
          <p:cNvPicPr>
            <a:picLocks noChangeAspect="1"/>
          </p:cNvPicPr>
          <p:nvPr/>
        </p:nvPicPr>
        <p:blipFill>
          <a:blip r:embed="rId5"/>
          <a:stretch>
            <a:fillRect/>
          </a:stretch>
        </p:blipFill>
        <p:spPr>
          <a:xfrm>
            <a:off x="1053110" y="4262292"/>
            <a:ext cx="7229475" cy="1371600"/>
          </a:xfrm>
          <a:prstGeom prst="rect">
            <a:avLst/>
          </a:prstGeom>
        </p:spPr>
      </p:pic>
      <p:sp>
        <p:nvSpPr>
          <p:cNvPr id="6" name="Rectangle 5">
            <a:extLst>
              <a:ext uri="{FF2B5EF4-FFF2-40B4-BE49-F238E27FC236}">
                <a16:creationId xmlns:a16="http://schemas.microsoft.com/office/drawing/2014/main" id="{D6E1DE09-AFAF-4A78-A179-51CFA5065681}"/>
              </a:ext>
            </a:extLst>
          </p:cNvPr>
          <p:cNvSpPr/>
          <p:nvPr/>
        </p:nvSpPr>
        <p:spPr>
          <a:xfrm>
            <a:off x="0" y="6181316"/>
            <a:ext cx="9144000" cy="923330"/>
          </a:xfrm>
          <a:prstGeom prst="rect">
            <a:avLst/>
          </a:prstGeom>
        </p:spPr>
        <p:txBody>
          <a:bodyPr wrap="square">
            <a:spAutoFit/>
          </a:bodyPr>
          <a:lstStyle/>
          <a:p>
            <a:r>
              <a:rPr lang="en-CA" dirty="0">
                <a:solidFill>
                  <a:srgbClr val="FF0000"/>
                </a:solidFill>
                <a:latin typeface="Times New Roman" panose="02020603050405020304" pitchFamily="18" charset="0"/>
                <a:cs typeface="Times New Roman" panose="02020603050405020304" pitchFamily="18" charset="0"/>
              </a:rPr>
              <a:t>Traits are essentially means to used by classes .a class is extend a trait</a:t>
            </a:r>
          </a:p>
          <a:p>
            <a:r>
              <a:rPr lang="en-CA" dirty="0">
                <a:solidFill>
                  <a:srgbClr val="FF0000"/>
                </a:solidFill>
                <a:latin typeface="Times New Roman" panose="02020603050405020304" pitchFamily="18" charset="0"/>
                <a:cs typeface="Times New Roman" panose="02020603050405020304" pitchFamily="18" charset="0"/>
              </a:rPr>
              <a:t>I have to implement “</a:t>
            </a:r>
            <a:r>
              <a:rPr lang="en-CA" dirty="0" err="1">
                <a:solidFill>
                  <a:srgbClr val="FF0000"/>
                </a:solidFill>
                <a:latin typeface="Times New Roman" panose="02020603050405020304" pitchFamily="18" charset="0"/>
                <a:cs typeface="Times New Roman" panose="02020603050405020304" pitchFamily="18" charset="0"/>
              </a:rPr>
              <a:t>isEqual</a:t>
            </a:r>
            <a:r>
              <a:rPr lang="en-CA" dirty="0">
                <a:solidFill>
                  <a:srgbClr val="FF0000"/>
                </a:solidFill>
                <a:latin typeface="Times New Roman" panose="02020603050405020304" pitchFamily="18" charset="0"/>
                <a:cs typeface="Times New Roman" panose="02020603050405020304" pitchFamily="18" charset="0"/>
              </a:rPr>
              <a:t>” function otherwise I have to make my class as abstract</a:t>
            </a:r>
          </a:p>
          <a:p>
            <a:endParaRPr lang="en-CA" dirty="0">
              <a:solidFill>
                <a:srgbClr val="FF0000"/>
              </a:solidFill>
              <a:latin typeface="Times New Roman" panose="02020603050405020304" pitchFamily="18" charset="0"/>
              <a:cs typeface="Times New Roman" panose="02020603050405020304" pitchFamily="18" charset="0"/>
            </a:endParaRPr>
          </a:p>
        </p:txBody>
      </p:sp>
      <p:cxnSp>
        <p:nvCxnSpPr>
          <p:cNvPr id="8" name="Straight Arrow Connector 7">
            <a:extLst>
              <a:ext uri="{FF2B5EF4-FFF2-40B4-BE49-F238E27FC236}">
                <a16:creationId xmlns:a16="http://schemas.microsoft.com/office/drawing/2014/main" id="{74EF86DA-F0CB-469B-B0C5-9171FB840A82}"/>
              </a:ext>
            </a:extLst>
          </p:cNvPr>
          <p:cNvCxnSpPr/>
          <p:nvPr/>
        </p:nvCxnSpPr>
        <p:spPr>
          <a:xfrm flipH="1" flipV="1">
            <a:off x="2430379" y="1070811"/>
            <a:ext cx="3597442" cy="168378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7" name="Rectangle 6">
            <a:extLst>
              <a:ext uri="{FF2B5EF4-FFF2-40B4-BE49-F238E27FC236}">
                <a16:creationId xmlns:a16="http://schemas.microsoft.com/office/drawing/2014/main" id="{60A77EF9-AC2A-40E6-908E-FB28382BA1A0}"/>
              </a:ext>
            </a:extLst>
          </p:cNvPr>
          <p:cNvSpPr/>
          <p:nvPr/>
        </p:nvSpPr>
        <p:spPr>
          <a:xfrm>
            <a:off x="0" y="5811984"/>
            <a:ext cx="7995751" cy="369332"/>
          </a:xfrm>
          <a:prstGeom prst="rect">
            <a:avLst/>
          </a:prstGeom>
        </p:spPr>
        <p:txBody>
          <a:bodyPr wrap="square">
            <a:spAutoFit/>
          </a:bodyPr>
          <a:lstStyle/>
          <a:p>
            <a:r>
              <a:rPr lang="en-CA" dirty="0">
                <a:solidFill>
                  <a:srgbClr val="FF0000"/>
                </a:solidFill>
                <a:latin typeface="Times New Roman" panose="02020603050405020304" pitchFamily="18" charset="0"/>
                <a:cs typeface="Times New Roman" panose="02020603050405020304" pitchFamily="18" charset="0"/>
              </a:rPr>
              <a:t>Traits like interface in Java Like </a:t>
            </a:r>
            <a:r>
              <a:rPr lang="en-CA" b="1" dirty="0">
                <a:solidFill>
                  <a:srgbClr val="FF0000"/>
                </a:solidFill>
                <a:latin typeface="Times New Roman" panose="02020603050405020304" pitchFamily="18" charset="0"/>
                <a:cs typeface="Times New Roman" panose="02020603050405020304" pitchFamily="18" charset="0"/>
              </a:rPr>
              <a:t>group of functions </a:t>
            </a:r>
            <a:endParaRPr lang="en-CA" dirty="0">
              <a:solidFill>
                <a:srgbClr val="FF0000"/>
              </a:solidFill>
              <a:latin typeface="Times New Roman" panose="02020603050405020304" pitchFamily="18" charset="0"/>
              <a:cs typeface="Times New Roman" panose="02020603050405020304" pitchFamily="18" charset="0"/>
            </a:endParaRPr>
          </a:p>
        </p:txBody>
      </p:sp>
      <p:cxnSp>
        <p:nvCxnSpPr>
          <p:cNvPr id="10" name="Straight Connector 9">
            <a:extLst>
              <a:ext uri="{FF2B5EF4-FFF2-40B4-BE49-F238E27FC236}">
                <a16:creationId xmlns:a16="http://schemas.microsoft.com/office/drawing/2014/main" id="{93DA9707-8851-483D-9990-58FA20143793}"/>
              </a:ext>
            </a:extLst>
          </p:cNvPr>
          <p:cNvCxnSpPr>
            <a:cxnSpLocks/>
          </p:cNvCxnSpPr>
          <p:nvPr/>
        </p:nvCxnSpPr>
        <p:spPr>
          <a:xfrm>
            <a:off x="173691" y="4000500"/>
            <a:ext cx="8796618" cy="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41553614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006A8F-EC62-47C6-B643-B68C378264D4}"/>
              </a:ext>
            </a:extLst>
          </p:cNvPr>
          <p:cNvPicPr>
            <a:picLocks noChangeAspect="1"/>
          </p:cNvPicPr>
          <p:nvPr/>
        </p:nvPicPr>
        <p:blipFill>
          <a:blip r:embed="rId3"/>
          <a:stretch>
            <a:fillRect/>
          </a:stretch>
        </p:blipFill>
        <p:spPr>
          <a:xfrm>
            <a:off x="38100" y="100207"/>
            <a:ext cx="6624181" cy="1256762"/>
          </a:xfrm>
          <a:prstGeom prst="rect">
            <a:avLst/>
          </a:prstGeom>
        </p:spPr>
      </p:pic>
      <p:pic>
        <p:nvPicPr>
          <p:cNvPr id="3" name="Picture 2">
            <a:extLst>
              <a:ext uri="{FF2B5EF4-FFF2-40B4-BE49-F238E27FC236}">
                <a16:creationId xmlns:a16="http://schemas.microsoft.com/office/drawing/2014/main" id="{30C673D0-F840-4E9B-BDAA-D72A0E75BB94}"/>
              </a:ext>
            </a:extLst>
          </p:cNvPr>
          <p:cNvPicPr>
            <a:picLocks noChangeAspect="1"/>
          </p:cNvPicPr>
          <p:nvPr/>
        </p:nvPicPr>
        <p:blipFill rotWithShape="1">
          <a:blip r:embed="rId4"/>
          <a:srcRect b="24625"/>
          <a:stretch/>
        </p:blipFill>
        <p:spPr>
          <a:xfrm>
            <a:off x="38100" y="1384630"/>
            <a:ext cx="8324850" cy="2175371"/>
          </a:xfrm>
          <a:prstGeom prst="rect">
            <a:avLst/>
          </a:prstGeom>
        </p:spPr>
      </p:pic>
      <p:pic>
        <p:nvPicPr>
          <p:cNvPr id="4" name="Picture 3">
            <a:extLst>
              <a:ext uri="{FF2B5EF4-FFF2-40B4-BE49-F238E27FC236}">
                <a16:creationId xmlns:a16="http://schemas.microsoft.com/office/drawing/2014/main" id="{3C380B08-0621-454D-BE8C-63E310F1C9F9}"/>
              </a:ext>
            </a:extLst>
          </p:cNvPr>
          <p:cNvPicPr>
            <a:picLocks noChangeAspect="1"/>
          </p:cNvPicPr>
          <p:nvPr/>
        </p:nvPicPr>
        <p:blipFill>
          <a:blip r:embed="rId5"/>
          <a:stretch>
            <a:fillRect/>
          </a:stretch>
        </p:blipFill>
        <p:spPr>
          <a:xfrm>
            <a:off x="38100" y="3616546"/>
            <a:ext cx="8839200" cy="1409700"/>
          </a:xfrm>
          <a:prstGeom prst="rect">
            <a:avLst/>
          </a:prstGeom>
        </p:spPr>
      </p:pic>
      <p:pic>
        <p:nvPicPr>
          <p:cNvPr id="5" name="Picture 4">
            <a:extLst>
              <a:ext uri="{FF2B5EF4-FFF2-40B4-BE49-F238E27FC236}">
                <a16:creationId xmlns:a16="http://schemas.microsoft.com/office/drawing/2014/main" id="{D8039AD0-7D61-4374-9415-9EEEC10080E9}"/>
              </a:ext>
            </a:extLst>
          </p:cNvPr>
          <p:cNvPicPr>
            <a:picLocks noChangeAspect="1"/>
          </p:cNvPicPr>
          <p:nvPr/>
        </p:nvPicPr>
        <p:blipFill rotWithShape="1">
          <a:blip r:embed="rId6"/>
          <a:srcRect b="13093"/>
          <a:stretch/>
        </p:blipFill>
        <p:spPr>
          <a:xfrm>
            <a:off x="114300" y="4889309"/>
            <a:ext cx="7343775" cy="1968691"/>
          </a:xfrm>
          <a:prstGeom prst="rect">
            <a:avLst/>
          </a:prstGeom>
        </p:spPr>
      </p:pic>
      <p:sp>
        <p:nvSpPr>
          <p:cNvPr id="6" name="Rectangle 5">
            <a:extLst>
              <a:ext uri="{FF2B5EF4-FFF2-40B4-BE49-F238E27FC236}">
                <a16:creationId xmlns:a16="http://schemas.microsoft.com/office/drawing/2014/main" id="{616FAC4C-FBC5-4BB8-905A-708EDB35CD73}"/>
              </a:ext>
            </a:extLst>
          </p:cNvPr>
          <p:cNvSpPr/>
          <p:nvPr/>
        </p:nvSpPr>
        <p:spPr>
          <a:xfrm>
            <a:off x="4704347" y="1834478"/>
            <a:ext cx="4572000" cy="1077218"/>
          </a:xfrm>
          <a:prstGeom prst="rect">
            <a:avLst/>
          </a:prstGeom>
        </p:spPr>
        <p:txBody>
          <a:bodyPr>
            <a:spAutoFit/>
          </a:bodyPr>
          <a:lstStyle/>
          <a:p>
            <a:r>
              <a:rPr lang="en-CA" sz="1600" dirty="0">
                <a:solidFill>
                  <a:srgbClr val="FF0000"/>
                </a:solidFill>
                <a:latin typeface="Times New Roman" panose="02020603050405020304" pitchFamily="18" charset="0"/>
                <a:cs typeface="Times New Roman" panose="02020603050405020304" pitchFamily="18" charset="0"/>
              </a:rPr>
              <a:t>If I use abstract then I am not able to instantiate my employee class that makes objects out of it. And if I remove “abstract” then I need to define a function and those error message will be gone.</a:t>
            </a:r>
          </a:p>
        </p:txBody>
      </p:sp>
      <p:cxnSp>
        <p:nvCxnSpPr>
          <p:cNvPr id="7" name="Straight Arrow Connector 6">
            <a:extLst>
              <a:ext uri="{FF2B5EF4-FFF2-40B4-BE49-F238E27FC236}">
                <a16:creationId xmlns:a16="http://schemas.microsoft.com/office/drawing/2014/main" id="{5F6E75BE-3BD9-4EC9-9D08-77B0349CEEC0}"/>
              </a:ext>
            </a:extLst>
          </p:cNvPr>
          <p:cNvCxnSpPr>
            <a:cxnSpLocks/>
          </p:cNvCxnSpPr>
          <p:nvPr/>
        </p:nvCxnSpPr>
        <p:spPr>
          <a:xfrm flipV="1">
            <a:off x="781050" y="818147"/>
            <a:ext cx="0" cy="161223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0" name="Straight Arrow Connector 9">
            <a:extLst>
              <a:ext uri="{FF2B5EF4-FFF2-40B4-BE49-F238E27FC236}">
                <a16:creationId xmlns:a16="http://schemas.microsoft.com/office/drawing/2014/main" id="{CE862A36-09F8-4C9D-85DF-503B275C02AC}"/>
              </a:ext>
            </a:extLst>
          </p:cNvPr>
          <p:cNvCxnSpPr>
            <a:cxnSpLocks/>
          </p:cNvCxnSpPr>
          <p:nvPr/>
        </p:nvCxnSpPr>
        <p:spPr>
          <a:xfrm>
            <a:off x="114300" y="3550476"/>
            <a:ext cx="8991600" cy="952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6423019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2E482E-40F9-4F0E-B5BB-4B852925353E}"/>
              </a:ext>
            </a:extLst>
          </p:cNvPr>
          <p:cNvPicPr>
            <a:picLocks noChangeAspect="1"/>
          </p:cNvPicPr>
          <p:nvPr/>
        </p:nvPicPr>
        <p:blipFill rotWithShape="1">
          <a:blip r:embed="rId3"/>
          <a:srcRect b="61272"/>
          <a:stretch/>
        </p:blipFill>
        <p:spPr>
          <a:xfrm>
            <a:off x="180975" y="2652387"/>
            <a:ext cx="8782050" cy="1305838"/>
          </a:xfrm>
          <a:prstGeom prst="rect">
            <a:avLst/>
          </a:prstGeom>
        </p:spPr>
      </p:pic>
      <p:pic>
        <p:nvPicPr>
          <p:cNvPr id="5" name="Picture 4">
            <a:extLst>
              <a:ext uri="{FF2B5EF4-FFF2-40B4-BE49-F238E27FC236}">
                <a16:creationId xmlns:a16="http://schemas.microsoft.com/office/drawing/2014/main" id="{73FEB9B7-C44B-45D3-8260-2154DB047DB0}"/>
              </a:ext>
            </a:extLst>
          </p:cNvPr>
          <p:cNvPicPr>
            <a:picLocks noChangeAspect="1"/>
          </p:cNvPicPr>
          <p:nvPr/>
        </p:nvPicPr>
        <p:blipFill>
          <a:blip r:embed="rId4"/>
          <a:stretch>
            <a:fillRect/>
          </a:stretch>
        </p:blipFill>
        <p:spPr>
          <a:xfrm>
            <a:off x="0" y="0"/>
            <a:ext cx="5010411" cy="2513814"/>
          </a:xfrm>
          <a:prstGeom prst="rect">
            <a:avLst/>
          </a:prstGeom>
        </p:spPr>
      </p:pic>
      <p:sp>
        <p:nvSpPr>
          <p:cNvPr id="2" name="Rectangle 1">
            <a:extLst>
              <a:ext uri="{FF2B5EF4-FFF2-40B4-BE49-F238E27FC236}">
                <a16:creationId xmlns:a16="http://schemas.microsoft.com/office/drawing/2014/main" id="{30C81C6B-25B4-42FA-81CC-1AD286F45D1C}"/>
              </a:ext>
            </a:extLst>
          </p:cNvPr>
          <p:cNvSpPr/>
          <p:nvPr/>
        </p:nvSpPr>
        <p:spPr>
          <a:xfrm>
            <a:off x="0" y="5866672"/>
            <a:ext cx="9240253" cy="830997"/>
          </a:xfrm>
          <a:prstGeom prst="rect">
            <a:avLst/>
          </a:prstGeom>
        </p:spPr>
        <p:txBody>
          <a:bodyPr wrap="square">
            <a:spAutoFit/>
          </a:bodyPr>
          <a:lstStyle/>
          <a:p>
            <a:r>
              <a:rPr lang="en-CA" sz="1600" dirty="0">
                <a:solidFill>
                  <a:srgbClr val="FF0000"/>
                </a:solidFill>
                <a:latin typeface="Times New Roman" panose="02020603050405020304" pitchFamily="18" charset="0"/>
                <a:cs typeface="Times New Roman" panose="02020603050405020304" pitchFamily="18" charset="0"/>
              </a:rPr>
              <a:t>I have two objects emp1 and emp2 .We are going to print if these two objects are same or not?</a:t>
            </a:r>
          </a:p>
          <a:p>
            <a:r>
              <a:rPr lang="en-CA" sz="1600" dirty="0">
                <a:solidFill>
                  <a:srgbClr val="FF0000"/>
                </a:solidFill>
                <a:latin typeface="Times New Roman" panose="02020603050405020304" pitchFamily="18" charset="0"/>
                <a:cs typeface="Times New Roman" panose="02020603050405020304" pitchFamily="18" charset="0"/>
              </a:rPr>
              <a:t>So in Employee class there is a function called “</a:t>
            </a:r>
            <a:r>
              <a:rPr lang="en-CA" sz="1600" dirty="0" err="1">
                <a:solidFill>
                  <a:srgbClr val="FF0000"/>
                </a:solidFill>
                <a:latin typeface="Times New Roman" panose="02020603050405020304" pitchFamily="18" charset="0"/>
                <a:cs typeface="Times New Roman" panose="02020603050405020304" pitchFamily="18" charset="0"/>
              </a:rPr>
              <a:t>isEqual</a:t>
            </a:r>
            <a:r>
              <a:rPr lang="en-CA" sz="1600" dirty="0">
                <a:solidFill>
                  <a:srgbClr val="FF0000"/>
                </a:solidFill>
                <a:latin typeface="Times New Roman" panose="02020603050405020304" pitchFamily="18" charset="0"/>
                <a:cs typeface="Times New Roman" panose="02020603050405020304" pitchFamily="18" charset="0"/>
              </a:rPr>
              <a:t>” it will check and see the name and id are equal or </a:t>
            </a:r>
            <a:r>
              <a:rPr lang="en-CA" sz="1600" dirty="0" err="1">
                <a:solidFill>
                  <a:srgbClr val="FF0000"/>
                </a:solidFill>
                <a:latin typeface="Times New Roman" panose="02020603050405020304" pitchFamily="18" charset="0"/>
                <a:cs typeface="Times New Roman" panose="02020603050405020304" pitchFamily="18" charset="0"/>
              </a:rPr>
              <a:t>not.So</a:t>
            </a:r>
            <a:r>
              <a:rPr lang="en-CA" sz="1600" dirty="0">
                <a:solidFill>
                  <a:srgbClr val="FF0000"/>
                </a:solidFill>
                <a:latin typeface="Times New Roman" panose="02020603050405020304" pitchFamily="18" charset="0"/>
                <a:cs typeface="Times New Roman" panose="02020603050405020304" pitchFamily="18" charset="0"/>
              </a:rPr>
              <a:t> if that is the case then </a:t>
            </a:r>
            <a:r>
              <a:rPr lang="en-CA" sz="1600" dirty="0" err="1">
                <a:solidFill>
                  <a:srgbClr val="FF0000"/>
                </a:solidFill>
                <a:latin typeface="Times New Roman" panose="02020603050405020304" pitchFamily="18" charset="0"/>
                <a:cs typeface="Times New Roman" panose="02020603050405020304" pitchFamily="18" charset="0"/>
              </a:rPr>
              <a:t>main.scala</a:t>
            </a:r>
            <a:r>
              <a:rPr lang="en-CA" sz="1600" dirty="0">
                <a:solidFill>
                  <a:srgbClr val="FF0000"/>
                </a:solidFill>
                <a:latin typeface="Times New Roman" panose="02020603050405020304" pitchFamily="18" charset="0"/>
                <a:cs typeface="Times New Roman" panose="02020603050405020304" pitchFamily="18" charset="0"/>
              </a:rPr>
              <a:t> should return a true (Next slide)</a:t>
            </a:r>
          </a:p>
        </p:txBody>
      </p:sp>
    </p:spTree>
    <p:extLst>
      <p:ext uri="{BB962C8B-B14F-4D97-AF65-F5344CB8AC3E}">
        <p14:creationId xmlns:p14="http://schemas.microsoft.com/office/powerpoint/2010/main" val="20249451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BBF920-13EC-468E-842A-BCACF1BC854C}"/>
              </a:ext>
            </a:extLst>
          </p:cNvPr>
          <p:cNvPicPr>
            <a:picLocks noChangeAspect="1"/>
          </p:cNvPicPr>
          <p:nvPr/>
        </p:nvPicPr>
        <p:blipFill>
          <a:blip r:embed="rId2"/>
          <a:stretch>
            <a:fillRect/>
          </a:stretch>
        </p:blipFill>
        <p:spPr>
          <a:xfrm>
            <a:off x="1262062" y="261937"/>
            <a:ext cx="6619875" cy="6334125"/>
          </a:xfrm>
          <a:prstGeom prst="rect">
            <a:avLst/>
          </a:prstGeom>
        </p:spPr>
      </p:pic>
      <p:pic>
        <p:nvPicPr>
          <p:cNvPr id="3" name="Picture 2">
            <a:extLst>
              <a:ext uri="{FF2B5EF4-FFF2-40B4-BE49-F238E27FC236}">
                <a16:creationId xmlns:a16="http://schemas.microsoft.com/office/drawing/2014/main" id="{1AF5E3C1-AF15-4D77-9FB7-C1CAD73C260C}"/>
              </a:ext>
            </a:extLst>
          </p:cNvPr>
          <p:cNvPicPr>
            <a:picLocks noChangeAspect="1"/>
          </p:cNvPicPr>
          <p:nvPr/>
        </p:nvPicPr>
        <p:blipFill rotWithShape="1">
          <a:blip r:embed="rId3"/>
          <a:srcRect b="61272"/>
          <a:stretch/>
        </p:blipFill>
        <p:spPr>
          <a:xfrm>
            <a:off x="180974" y="3270008"/>
            <a:ext cx="8782050" cy="1305838"/>
          </a:xfrm>
          <a:prstGeom prst="rect">
            <a:avLst/>
          </a:prstGeom>
        </p:spPr>
      </p:pic>
    </p:spTree>
    <p:extLst>
      <p:ext uri="{BB962C8B-B14F-4D97-AF65-F5344CB8AC3E}">
        <p14:creationId xmlns:p14="http://schemas.microsoft.com/office/powerpoint/2010/main" val="31548795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67576F-C59A-4671-A894-5B3215E12B56}"/>
              </a:ext>
            </a:extLst>
          </p:cNvPr>
          <p:cNvPicPr>
            <a:picLocks noChangeAspect="1"/>
          </p:cNvPicPr>
          <p:nvPr/>
        </p:nvPicPr>
        <p:blipFill>
          <a:blip r:embed="rId2"/>
          <a:stretch>
            <a:fillRect/>
          </a:stretch>
        </p:blipFill>
        <p:spPr>
          <a:xfrm>
            <a:off x="1071562" y="328612"/>
            <a:ext cx="7000875" cy="6200775"/>
          </a:xfrm>
          <a:prstGeom prst="rect">
            <a:avLst/>
          </a:prstGeom>
        </p:spPr>
      </p:pic>
      <p:pic>
        <p:nvPicPr>
          <p:cNvPr id="3" name="Picture 2">
            <a:extLst>
              <a:ext uri="{FF2B5EF4-FFF2-40B4-BE49-F238E27FC236}">
                <a16:creationId xmlns:a16="http://schemas.microsoft.com/office/drawing/2014/main" id="{4FFE0968-B0BF-4BEC-ACB9-83125171C2DA}"/>
              </a:ext>
            </a:extLst>
          </p:cNvPr>
          <p:cNvPicPr>
            <a:picLocks noChangeAspect="1"/>
          </p:cNvPicPr>
          <p:nvPr/>
        </p:nvPicPr>
        <p:blipFill rotWithShape="1">
          <a:blip r:embed="rId3"/>
          <a:srcRect b="61272"/>
          <a:stretch/>
        </p:blipFill>
        <p:spPr>
          <a:xfrm>
            <a:off x="180974" y="3305306"/>
            <a:ext cx="8782050" cy="1305838"/>
          </a:xfrm>
          <a:prstGeom prst="rect">
            <a:avLst/>
          </a:prstGeom>
        </p:spPr>
      </p:pic>
    </p:spTree>
    <p:extLst>
      <p:ext uri="{BB962C8B-B14F-4D97-AF65-F5344CB8AC3E}">
        <p14:creationId xmlns:p14="http://schemas.microsoft.com/office/powerpoint/2010/main" val="8919003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AF7BA6-48BD-4D91-9DE3-5E3E4D23879B}"/>
              </a:ext>
            </a:extLst>
          </p:cNvPr>
          <p:cNvPicPr>
            <a:picLocks noChangeAspect="1"/>
          </p:cNvPicPr>
          <p:nvPr/>
        </p:nvPicPr>
        <p:blipFill>
          <a:blip r:embed="rId2"/>
          <a:stretch>
            <a:fillRect/>
          </a:stretch>
        </p:blipFill>
        <p:spPr>
          <a:xfrm>
            <a:off x="1165058" y="0"/>
            <a:ext cx="6477000" cy="6657975"/>
          </a:xfrm>
          <a:prstGeom prst="rect">
            <a:avLst/>
          </a:prstGeom>
        </p:spPr>
      </p:pic>
      <p:pic>
        <p:nvPicPr>
          <p:cNvPr id="3" name="Picture 2">
            <a:extLst>
              <a:ext uri="{FF2B5EF4-FFF2-40B4-BE49-F238E27FC236}">
                <a16:creationId xmlns:a16="http://schemas.microsoft.com/office/drawing/2014/main" id="{F452AB9C-08A5-418F-BF61-B74721058000}"/>
              </a:ext>
            </a:extLst>
          </p:cNvPr>
          <p:cNvPicPr>
            <a:picLocks noChangeAspect="1"/>
          </p:cNvPicPr>
          <p:nvPr/>
        </p:nvPicPr>
        <p:blipFill>
          <a:blip r:embed="rId3"/>
          <a:stretch>
            <a:fillRect/>
          </a:stretch>
        </p:blipFill>
        <p:spPr>
          <a:xfrm>
            <a:off x="2892698" y="2559053"/>
            <a:ext cx="5876925" cy="2457450"/>
          </a:xfrm>
          <a:prstGeom prst="rect">
            <a:avLst/>
          </a:prstGeom>
        </p:spPr>
      </p:pic>
    </p:spTree>
    <p:extLst>
      <p:ext uri="{BB962C8B-B14F-4D97-AF65-F5344CB8AC3E}">
        <p14:creationId xmlns:p14="http://schemas.microsoft.com/office/powerpoint/2010/main" val="14417041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5E5968-3095-4D93-BC15-69C74AC9D26D}"/>
              </a:ext>
            </a:extLst>
          </p:cNvPr>
          <p:cNvPicPr>
            <a:picLocks noChangeAspect="1"/>
          </p:cNvPicPr>
          <p:nvPr/>
        </p:nvPicPr>
        <p:blipFill>
          <a:blip r:embed="rId3"/>
          <a:stretch>
            <a:fillRect/>
          </a:stretch>
        </p:blipFill>
        <p:spPr>
          <a:xfrm>
            <a:off x="0" y="85725"/>
            <a:ext cx="6143625" cy="3343275"/>
          </a:xfrm>
          <a:prstGeom prst="rect">
            <a:avLst/>
          </a:prstGeom>
        </p:spPr>
      </p:pic>
      <p:pic>
        <p:nvPicPr>
          <p:cNvPr id="4" name="Picture 3">
            <a:extLst>
              <a:ext uri="{FF2B5EF4-FFF2-40B4-BE49-F238E27FC236}">
                <a16:creationId xmlns:a16="http://schemas.microsoft.com/office/drawing/2014/main" id="{12495401-EFB6-49C1-84C1-CC7B31A99805}"/>
              </a:ext>
            </a:extLst>
          </p:cNvPr>
          <p:cNvPicPr>
            <a:picLocks noChangeAspect="1"/>
          </p:cNvPicPr>
          <p:nvPr/>
        </p:nvPicPr>
        <p:blipFill>
          <a:blip r:embed="rId4"/>
          <a:stretch>
            <a:fillRect/>
          </a:stretch>
        </p:blipFill>
        <p:spPr>
          <a:xfrm>
            <a:off x="878436" y="4041578"/>
            <a:ext cx="5876925" cy="2457450"/>
          </a:xfrm>
          <a:prstGeom prst="rect">
            <a:avLst/>
          </a:prstGeom>
        </p:spPr>
      </p:pic>
      <p:sp>
        <p:nvSpPr>
          <p:cNvPr id="2" name="Rectangle 1">
            <a:extLst>
              <a:ext uri="{FF2B5EF4-FFF2-40B4-BE49-F238E27FC236}">
                <a16:creationId xmlns:a16="http://schemas.microsoft.com/office/drawing/2014/main" id="{B4813AFC-8EAA-4895-BA99-3717016C6370}"/>
              </a:ext>
            </a:extLst>
          </p:cNvPr>
          <p:cNvSpPr/>
          <p:nvPr/>
        </p:nvSpPr>
        <p:spPr>
          <a:xfrm>
            <a:off x="3752850" y="1541184"/>
            <a:ext cx="5246771" cy="1323439"/>
          </a:xfrm>
          <a:prstGeom prst="rect">
            <a:avLst/>
          </a:prstGeom>
        </p:spPr>
        <p:txBody>
          <a:bodyPr wrap="square">
            <a:spAutoFit/>
          </a:bodyPr>
          <a:lstStyle/>
          <a:p>
            <a:r>
              <a:rPr lang="en-CA" sz="1600" dirty="0">
                <a:solidFill>
                  <a:srgbClr val="FF0000"/>
                </a:solidFill>
                <a:latin typeface="Times New Roman" panose="02020603050405020304" pitchFamily="18" charset="0"/>
                <a:cs typeface="Times New Roman" panose="02020603050405020304" pitchFamily="18" charset="0"/>
              </a:rPr>
              <a:t>I will provide my own implementation </a:t>
            </a:r>
          </a:p>
          <a:p>
            <a:r>
              <a:rPr lang="en-CA" sz="1600" dirty="0">
                <a:solidFill>
                  <a:srgbClr val="FF0000"/>
                </a:solidFill>
                <a:latin typeface="Times New Roman" panose="02020603050405020304" pitchFamily="18" charset="0"/>
                <a:cs typeface="Times New Roman" panose="02020603050405020304" pitchFamily="18" charset="0"/>
              </a:rPr>
              <a:t>I essentially overrides the method the impimentation which I am using .so I have to specify “OVERRIDE” KEYWORD</a:t>
            </a:r>
          </a:p>
          <a:p>
            <a:r>
              <a:rPr lang="en-CA" sz="1600" dirty="0">
                <a:solidFill>
                  <a:srgbClr val="FF0000"/>
                </a:solidFill>
                <a:latin typeface="Times New Roman" panose="02020603050405020304" pitchFamily="18" charset="0"/>
                <a:cs typeface="Times New Roman" panose="02020603050405020304" pitchFamily="18" charset="0"/>
              </a:rPr>
              <a:t>If the number is not between o and 100 I return zero and print “Invalid number “</a:t>
            </a:r>
          </a:p>
        </p:txBody>
      </p:sp>
    </p:spTree>
    <p:extLst>
      <p:ext uri="{BB962C8B-B14F-4D97-AF65-F5344CB8AC3E}">
        <p14:creationId xmlns:p14="http://schemas.microsoft.com/office/powerpoint/2010/main" val="34956586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AF18BD-12C9-4E90-9F7A-D56D50AAF794}"/>
              </a:ext>
            </a:extLst>
          </p:cNvPr>
          <p:cNvPicPr>
            <a:picLocks noChangeAspect="1"/>
          </p:cNvPicPr>
          <p:nvPr/>
        </p:nvPicPr>
        <p:blipFill>
          <a:blip r:embed="rId2"/>
          <a:stretch>
            <a:fillRect/>
          </a:stretch>
        </p:blipFill>
        <p:spPr>
          <a:xfrm>
            <a:off x="1981852" y="0"/>
            <a:ext cx="6457950" cy="6600825"/>
          </a:xfrm>
          <a:prstGeom prst="rect">
            <a:avLst/>
          </a:prstGeom>
        </p:spPr>
      </p:pic>
      <p:pic>
        <p:nvPicPr>
          <p:cNvPr id="3" name="Picture 2">
            <a:extLst>
              <a:ext uri="{FF2B5EF4-FFF2-40B4-BE49-F238E27FC236}">
                <a16:creationId xmlns:a16="http://schemas.microsoft.com/office/drawing/2014/main" id="{BA6FA153-C30E-46B6-98B2-CF36F190173D}"/>
              </a:ext>
            </a:extLst>
          </p:cNvPr>
          <p:cNvPicPr>
            <a:picLocks noChangeAspect="1"/>
          </p:cNvPicPr>
          <p:nvPr/>
        </p:nvPicPr>
        <p:blipFill>
          <a:blip r:embed="rId3"/>
          <a:stretch>
            <a:fillRect/>
          </a:stretch>
        </p:blipFill>
        <p:spPr>
          <a:xfrm>
            <a:off x="2892698" y="2559053"/>
            <a:ext cx="5876925" cy="2457450"/>
          </a:xfrm>
          <a:prstGeom prst="rect">
            <a:avLst/>
          </a:prstGeom>
        </p:spPr>
      </p:pic>
    </p:spTree>
    <p:extLst>
      <p:ext uri="{BB962C8B-B14F-4D97-AF65-F5344CB8AC3E}">
        <p14:creationId xmlns:p14="http://schemas.microsoft.com/office/powerpoint/2010/main" val="15875840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E9248A-F768-4CB7-AE10-2026D0DFE6E2}"/>
              </a:ext>
            </a:extLst>
          </p:cNvPr>
          <p:cNvPicPr>
            <a:picLocks noChangeAspect="1"/>
          </p:cNvPicPr>
          <p:nvPr/>
        </p:nvPicPr>
        <p:blipFill>
          <a:blip r:embed="rId3"/>
          <a:stretch>
            <a:fillRect/>
          </a:stretch>
        </p:blipFill>
        <p:spPr>
          <a:xfrm>
            <a:off x="1195387" y="95250"/>
            <a:ext cx="6753225" cy="6667500"/>
          </a:xfrm>
          <a:prstGeom prst="rect">
            <a:avLst/>
          </a:prstGeom>
        </p:spPr>
      </p:pic>
      <p:pic>
        <p:nvPicPr>
          <p:cNvPr id="4" name="Picture 3">
            <a:extLst>
              <a:ext uri="{FF2B5EF4-FFF2-40B4-BE49-F238E27FC236}">
                <a16:creationId xmlns:a16="http://schemas.microsoft.com/office/drawing/2014/main" id="{75EA1AA8-D3A0-4BE7-BD0E-7EEF88FE16FB}"/>
              </a:ext>
            </a:extLst>
          </p:cNvPr>
          <p:cNvPicPr>
            <a:picLocks noChangeAspect="1"/>
          </p:cNvPicPr>
          <p:nvPr/>
        </p:nvPicPr>
        <p:blipFill>
          <a:blip r:embed="rId4"/>
          <a:stretch>
            <a:fillRect/>
          </a:stretch>
        </p:blipFill>
        <p:spPr>
          <a:xfrm>
            <a:off x="2892698" y="2559053"/>
            <a:ext cx="5876925" cy="2457450"/>
          </a:xfrm>
          <a:prstGeom prst="rect">
            <a:avLst/>
          </a:prstGeom>
        </p:spPr>
      </p:pic>
    </p:spTree>
    <p:extLst>
      <p:ext uri="{BB962C8B-B14F-4D97-AF65-F5344CB8AC3E}">
        <p14:creationId xmlns:p14="http://schemas.microsoft.com/office/powerpoint/2010/main" val="28124317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3403CC9-6105-4980-B3F3-92EF9471F457}"/>
              </a:ext>
            </a:extLst>
          </p:cNvPr>
          <p:cNvSpPr/>
          <p:nvPr/>
        </p:nvSpPr>
        <p:spPr>
          <a:xfrm>
            <a:off x="132348" y="0"/>
            <a:ext cx="1816523" cy="584775"/>
          </a:xfrm>
          <a:prstGeom prst="rect">
            <a:avLst/>
          </a:prstGeom>
        </p:spPr>
        <p:txBody>
          <a:bodyPr wrap="none">
            <a:spAutoFit/>
          </a:bodyPr>
          <a:lstStyle/>
          <a:p>
            <a:r>
              <a:rPr lang="en-CA" sz="3200" dirty="0">
                <a:solidFill>
                  <a:srgbClr val="FF0000"/>
                </a:solidFill>
                <a:latin typeface="Times New Roman" panose="02020603050405020304" pitchFamily="18" charset="0"/>
                <a:cs typeface="Times New Roman" panose="02020603050405020304" pitchFamily="18" charset="0"/>
              </a:rPr>
              <a:t>Packages </a:t>
            </a:r>
          </a:p>
        </p:txBody>
      </p:sp>
      <p:pic>
        <p:nvPicPr>
          <p:cNvPr id="3" name="Picture 2">
            <a:extLst>
              <a:ext uri="{FF2B5EF4-FFF2-40B4-BE49-F238E27FC236}">
                <a16:creationId xmlns:a16="http://schemas.microsoft.com/office/drawing/2014/main" id="{9D84E746-FBA1-40E3-9A7A-F9B23C117533}"/>
              </a:ext>
            </a:extLst>
          </p:cNvPr>
          <p:cNvPicPr>
            <a:picLocks noChangeAspect="1"/>
          </p:cNvPicPr>
          <p:nvPr/>
        </p:nvPicPr>
        <p:blipFill>
          <a:blip r:embed="rId3"/>
          <a:stretch>
            <a:fillRect/>
          </a:stretch>
        </p:blipFill>
        <p:spPr>
          <a:xfrm>
            <a:off x="251848" y="628095"/>
            <a:ext cx="6829425" cy="4667250"/>
          </a:xfrm>
          <a:prstGeom prst="rect">
            <a:avLst/>
          </a:prstGeom>
        </p:spPr>
      </p:pic>
      <p:pic>
        <p:nvPicPr>
          <p:cNvPr id="4" name="Picture 3">
            <a:extLst>
              <a:ext uri="{FF2B5EF4-FFF2-40B4-BE49-F238E27FC236}">
                <a16:creationId xmlns:a16="http://schemas.microsoft.com/office/drawing/2014/main" id="{6DE95866-F1E3-4DB3-B0FE-EBE7387E875D}"/>
              </a:ext>
            </a:extLst>
          </p:cNvPr>
          <p:cNvPicPr>
            <a:picLocks noChangeAspect="1"/>
          </p:cNvPicPr>
          <p:nvPr/>
        </p:nvPicPr>
        <p:blipFill>
          <a:blip r:embed="rId4"/>
          <a:stretch>
            <a:fillRect/>
          </a:stretch>
        </p:blipFill>
        <p:spPr>
          <a:xfrm>
            <a:off x="5192233" y="3429000"/>
            <a:ext cx="2943225" cy="2543175"/>
          </a:xfrm>
          <a:prstGeom prst="rect">
            <a:avLst/>
          </a:prstGeom>
        </p:spPr>
      </p:pic>
      <p:sp>
        <p:nvSpPr>
          <p:cNvPr id="5" name="Rectangle 4">
            <a:extLst>
              <a:ext uri="{FF2B5EF4-FFF2-40B4-BE49-F238E27FC236}">
                <a16:creationId xmlns:a16="http://schemas.microsoft.com/office/drawing/2014/main" id="{68723E9F-3429-40E5-A4CE-141521864949}"/>
              </a:ext>
            </a:extLst>
          </p:cNvPr>
          <p:cNvSpPr/>
          <p:nvPr/>
        </p:nvSpPr>
        <p:spPr>
          <a:xfrm>
            <a:off x="0" y="6473854"/>
            <a:ext cx="8003110" cy="369332"/>
          </a:xfrm>
          <a:prstGeom prst="rect">
            <a:avLst/>
          </a:prstGeom>
        </p:spPr>
        <p:txBody>
          <a:bodyPr wrap="square">
            <a:spAutoFit/>
          </a:bodyPr>
          <a:lstStyle/>
          <a:p>
            <a:r>
              <a:rPr lang="en-CA" dirty="0">
                <a:solidFill>
                  <a:srgbClr val="FF0000"/>
                </a:solidFill>
                <a:latin typeface="Times New Roman" panose="02020603050405020304" pitchFamily="18" charset="0"/>
                <a:cs typeface="Times New Roman" panose="02020603050405020304" pitchFamily="18" charset="0"/>
              </a:rPr>
              <a:t>Packages :You group your classes and entities together in packages</a:t>
            </a:r>
          </a:p>
        </p:txBody>
      </p:sp>
    </p:spTree>
    <p:extLst>
      <p:ext uri="{BB962C8B-B14F-4D97-AF65-F5344CB8AC3E}">
        <p14:creationId xmlns:p14="http://schemas.microsoft.com/office/powerpoint/2010/main" val="20459196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1E8B19-E355-479D-99FF-DBAF14FE5234}"/>
              </a:ext>
            </a:extLst>
          </p:cNvPr>
          <p:cNvPicPr>
            <a:picLocks noChangeAspect="1"/>
          </p:cNvPicPr>
          <p:nvPr/>
        </p:nvPicPr>
        <p:blipFill>
          <a:blip r:embed="rId3"/>
          <a:stretch>
            <a:fillRect/>
          </a:stretch>
        </p:blipFill>
        <p:spPr>
          <a:xfrm>
            <a:off x="222051" y="0"/>
            <a:ext cx="5780049" cy="6858000"/>
          </a:xfrm>
          <a:prstGeom prst="rect">
            <a:avLst/>
          </a:prstGeom>
        </p:spPr>
      </p:pic>
      <p:pic>
        <p:nvPicPr>
          <p:cNvPr id="3" name="Picture 2">
            <a:extLst>
              <a:ext uri="{FF2B5EF4-FFF2-40B4-BE49-F238E27FC236}">
                <a16:creationId xmlns:a16="http://schemas.microsoft.com/office/drawing/2014/main" id="{70AF65EA-CEED-49DE-A85E-FA490F4284D9}"/>
              </a:ext>
            </a:extLst>
          </p:cNvPr>
          <p:cNvPicPr>
            <a:picLocks noChangeAspect="1"/>
          </p:cNvPicPr>
          <p:nvPr/>
        </p:nvPicPr>
        <p:blipFill>
          <a:blip r:embed="rId4"/>
          <a:stretch>
            <a:fillRect/>
          </a:stretch>
        </p:blipFill>
        <p:spPr>
          <a:xfrm>
            <a:off x="3548494" y="6268105"/>
            <a:ext cx="2333625" cy="400050"/>
          </a:xfrm>
          <a:prstGeom prst="rect">
            <a:avLst/>
          </a:prstGeom>
        </p:spPr>
      </p:pic>
    </p:spTree>
    <p:extLst>
      <p:ext uri="{BB962C8B-B14F-4D97-AF65-F5344CB8AC3E}">
        <p14:creationId xmlns:p14="http://schemas.microsoft.com/office/powerpoint/2010/main" val="15504019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DE2FFE-C8D2-4F82-9EEA-B1BDDE8CB1FB}"/>
              </a:ext>
            </a:extLst>
          </p:cNvPr>
          <p:cNvPicPr>
            <a:picLocks noChangeAspect="1"/>
          </p:cNvPicPr>
          <p:nvPr/>
        </p:nvPicPr>
        <p:blipFill>
          <a:blip r:embed="rId3"/>
          <a:stretch>
            <a:fillRect/>
          </a:stretch>
        </p:blipFill>
        <p:spPr>
          <a:xfrm>
            <a:off x="208244" y="254287"/>
            <a:ext cx="6830229" cy="2940080"/>
          </a:xfrm>
          <a:prstGeom prst="rect">
            <a:avLst/>
          </a:prstGeom>
        </p:spPr>
      </p:pic>
      <p:sp>
        <p:nvSpPr>
          <p:cNvPr id="3" name="Rectangle 2">
            <a:extLst>
              <a:ext uri="{FF2B5EF4-FFF2-40B4-BE49-F238E27FC236}">
                <a16:creationId xmlns:a16="http://schemas.microsoft.com/office/drawing/2014/main" id="{9767EC3E-24BD-4B30-84A3-6B0A75A984EA}"/>
              </a:ext>
            </a:extLst>
          </p:cNvPr>
          <p:cNvSpPr/>
          <p:nvPr/>
        </p:nvSpPr>
        <p:spPr>
          <a:xfrm>
            <a:off x="3862137" y="3559862"/>
            <a:ext cx="5051958" cy="369332"/>
          </a:xfrm>
          <a:prstGeom prst="rect">
            <a:avLst/>
          </a:prstGeom>
        </p:spPr>
        <p:txBody>
          <a:bodyPr wrap="square">
            <a:spAutoFit/>
          </a:bodyPr>
          <a:lstStyle/>
          <a:p>
            <a:r>
              <a:rPr lang="en-CA" dirty="0">
                <a:solidFill>
                  <a:srgbClr val="FF0000"/>
                </a:solidFill>
                <a:latin typeface="Times New Roman" panose="02020603050405020304" pitchFamily="18" charset="0"/>
                <a:cs typeface="Times New Roman" panose="02020603050405020304" pitchFamily="18" charset="0"/>
              </a:rPr>
              <a:t>How do I use packages ? I will import by using “_”</a:t>
            </a:r>
          </a:p>
        </p:txBody>
      </p:sp>
      <p:cxnSp>
        <p:nvCxnSpPr>
          <p:cNvPr id="5" name="Straight Arrow Connector 4">
            <a:extLst>
              <a:ext uri="{FF2B5EF4-FFF2-40B4-BE49-F238E27FC236}">
                <a16:creationId xmlns:a16="http://schemas.microsoft.com/office/drawing/2014/main" id="{D4FA95C1-F54A-4101-B83E-642DE949BAF3}"/>
              </a:ext>
            </a:extLst>
          </p:cNvPr>
          <p:cNvCxnSpPr>
            <a:cxnSpLocks/>
          </p:cNvCxnSpPr>
          <p:nvPr/>
        </p:nvCxnSpPr>
        <p:spPr>
          <a:xfrm flipH="1" flipV="1">
            <a:off x="5009195" y="1323476"/>
            <a:ext cx="1752552" cy="210552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40005724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D523BD-8D4A-46B0-B904-C6F48D2728FD}"/>
              </a:ext>
            </a:extLst>
          </p:cNvPr>
          <p:cNvSpPr/>
          <p:nvPr/>
        </p:nvSpPr>
        <p:spPr>
          <a:xfrm>
            <a:off x="0" y="5295005"/>
            <a:ext cx="3161443" cy="369332"/>
          </a:xfrm>
          <a:prstGeom prst="rect">
            <a:avLst/>
          </a:prstGeom>
        </p:spPr>
        <p:txBody>
          <a:bodyPr wrap="none">
            <a:spAutoFit/>
          </a:bodyPr>
          <a:lstStyle/>
          <a:p>
            <a:r>
              <a:rPr lang="en-CA" dirty="0">
                <a:solidFill>
                  <a:srgbClr val="FF0000"/>
                </a:solidFill>
                <a:latin typeface="Times New Roman" panose="02020603050405020304" pitchFamily="18" charset="0"/>
                <a:cs typeface="Times New Roman" panose="02020603050405020304" pitchFamily="18" charset="0"/>
              </a:rPr>
              <a:t>“ ( ) =&gt; Double = &lt;function0&gt;” </a:t>
            </a:r>
          </a:p>
        </p:txBody>
      </p:sp>
      <p:pic>
        <p:nvPicPr>
          <p:cNvPr id="3" name="Picture 2">
            <a:extLst>
              <a:ext uri="{FF2B5EF4-FFF2-40B4-BE49-F238E27FC236}">
                <a16:creationId xmlns:a16="http://schemas.microsoft.com/office/drawing/2014/main" id="{5FAADABD-A87C-4F00-9608-ED38D5118EFA}"/>
              </a:ext>
            </a:extLst>
          </p:cNvPr>
          <p:cNvPicPr>
            <a:picLocks noChangeAspect="1"/>
          </p:cNvPicPr>
          <p:nvPr/>
        </p:nvPicPr>
        <p:blipFill rotWithShape="1">
          <a:blip r:embed="rId3"/>
          <a:srcRect b="35447"/>
          <a:stretch/>
        </p:blipFill>
        <p:spPr>
          <a:xfrm>
            <a:off x="785591" y="966899"/>
            <a:ext cx="4276725" cy="2766901"/>
          </a:xfrm>
          <a:prstGeom prst="rect">
            <a:avLst/>
          </a:prstGeom>
        </p:spPr>
      </p:pic>
      <p:sp>
        <p:nvSpPr>
          <p:cNvPr id="4" name="Rectangle 3">
            <a:extLst>
              <a:ext uri="{FF2B5EF4-FFF2-40B4-BE49-F238E27FC236}">
                <a16:creationId xmlns:a16="http://schemas.microsoft.com/office/drawing/2014/main" id="{58F4BA4E-BA4F-427C-BCFD-A6144E829CCB}"/>
              </a:ext>
            </a:extLst>
          </p:cNvPr>
          <p:cNvSpPr/>
          <p:nvPr/>
        </p:nvSpPr>
        <p:spPr>
          <a:xfrm>
            <a:off x="86294" y="17102"/>
            <a:ext cx="3405099" cy="523220"/>
          </a:xfrm>
          <a:prstGeom prst="rect">
            <a:avLst/>
          </a:prstGeom>
        </p:spPr>
        <p:txBody>
          <a:bodyPr wrap="none">
            <a:spAutoFit/>
          </a:bodyPr>
          <a:lstStyle/>
          <a:p>
            <a:r>
              <a:rPr lang="en-CA" sz="2800" dirty="0">
                <a:solidFill>
                  <a:srgbClr val="FF0000"/>
                </a:solidFill>
                <a:latin typeface="Times New Roman" panose="02020603050405020304" pitchFamily="18" charset="0"/>
                <a:cs typeface="Times New Roman" panose="02020603050405020304" pitchFamily="18" charset="0"/>
              </a:rPr>
              <a:t>Higher order function </a:t>
            </a:r>
          </a:p>
        </p:txBody>
      </p:sp>
      <p:sp>
        <p:nvSpPr>
          <p:cNvPr id="5" name="Rectangle 4">
            <a:extLst>
              <a:ext uri="{FF2B5EF4-FFF2-40B4-BE49-F238E27FC236}">
                <a16:creationId xmlns:a16="http://schemas.microsoft.com/office/drawing/2014/main" id="{72046AD1-127D-422F-8459-F6AF99DE1842}"/>
              </a:ext>
            </a:extLst>
          </p:cNvPr>
          <p:cNvSpPr/>
          <p:nvPr/>
        </p:nvSpPr>
        <p:spPr>
          <a:xfrm>
            <a:off x="0" y="6502000"/>
            <a:ext cx="9058940" cy="338554"/>
          </a:xfrm>
          <a:prstGeom prst="rect">
            <a:avLst/>
          </a:prstGeom>
        </p:spPr>
        <p:txBody>
          <a:bodyPr wrap="square">
            <a:spAutoFit/>
          </a:bodyPr>
          <a:lstStyle/>
          <a:p>
            <a:r>
              <a:rPr lang="en-CA" sz="1600" dirty="0">
                <a:solidFill>
                  <a:srgbClr val="FF0000"/>
                </a:solidFill>
                <a:latin typeface="Times New Roman" panose="02020603050405020304" pitchFamily="18" charset="0"/>
                <a:cs typeface="Times New Roman" panose="02020603050405020304" pitchFamily="18" charset="0"/>
              </a:rPr>
              <a:t>A higher-order function takes other functions as a parameter or returns a function as a result. </a:t>
            </a:r>
          </a:p>
        </p:txBody>
      </p:sp>
      <p:sp>
        <p:nvSpPr>
          <p:cNvPr id="6" name="Rectangle 5">
            <a:extLst>
              <a:ext uri="{FF2B5EF4-FFF2-40B4-BE49-F238E27FC236}">
                <a16:creationId xmlns:a16="http://schemas.microsoft.com/office/drawing/2014/main" id="{0306EF0F-BF90-4947-84BE-7C6F1039D46F}"/>
              </a:ext>
            </a:extLst>
          </p:cNvPr>
          <p:cNvSpPr/>
          <p:nvPr/>
        </p:nvSpPr>
        <p:spPr>
          <a:xfrm>
            <a:off x="5221705" y="2186694"/>
            <a:ext cx="3922295" cy="830997"/>
          </a:xfrm>
          <a:prstGeom prst="rect">
            <a:avLst/>
          </a:prstGeom>
        </p:spPr>
        <p:txBody>
          <a:bodyPr wrap="square">
            <a:spAutoFit/>
          </a:bodyPr>
          <a:lstStyle/>
          <a:p>
            <a:r>
              <a:rPr lang="en-CA" sz="1600" dirty="0">
                <a:solidFill>
                  <a:srgbClr val="FF0000"/>
                </a:solidFill>
                <a:latin typeface="Times New Roman" panose="02020603050405020304" pitchFamily="18" charset="0"/>
                <a:cs typeface="Times New Roman" panose="02020603050405020304" pitchFamily="18" charset="0"/>
              </a:rPr>
              <a:t>() means unit  . () : this is a function which takes unit and returns a double.(</a:t>
            </a:r>
            <a:r>
              <a:rPr lang="en-CA" sz="1600" dirty="0" err="1">
                <a:solidFill>
                  <a:srgbClr val="FF0000"/>
                </a:solidFill>
                <a:latin typeface="Times New Roman" panose="02020603050405020304" pitchFamily="18" charset="0"/>
                <a:cs typeface="Times New Roman" panose="02020603050405020304" pitchFamily="18" charset="0"/>
              </a:rPr>
              <a:t>calculatePI</a:t>
            </a:r>
            <a:r>
              <a:rPr lang="en-CA" sz="1600" dirty="0">
                <a:solidFill>
                  <a:srgbClr val="FF0000"/>
                </a:solidFill>
                <a:latin typeface="Times New Roman" panose="02020603050405020304" pitchFamily="18" charset="0"/>
                <a:cs typeface="Times New Roman" panose="02020603050405020304" pitchFamily="18" charset="0"/>
              </a:rPr>
              <a:t> takes a unit and returns double)</a:t>
            </a:r>
          </a:p>
        </p:txBody>
      </p:sp>
      <p:cxnSp>
        <p:nvCxnSpPr>
          <p:cNvPr id="7" name="Straight Arrow Connector 6">
            <a:extLst>
              <a:ext uri="{FF2B5EF4-FFF2-40B4-BE49-F238E27FC236}">
                <a16:creationId xmlns:a16="http://schemas.microsoft.com/office/drawing/2014/main" id="{D211F951-1ECA-4BD6-BEE5-E91640CDD303}"/>
              </a:ext>
            </a:extLst>
          </p:cNvPr>
          <p:cNvCxnSpPr>
            <a:cxnSpLocks/>
          </p:cNvCxnSpPr>
          <p:nvPr/>
        </p:nvCxnSpPr>
        <p:spPr>
          <a:xfrm flipH="1">
            <a:off x="4295274" y="2370221"/>
            <a:ext cx="926431"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8" name="Picture 7">
            <a:extLst>
              <a:ext uri="{FF2B5EF4-FFF2-40B4-BE49-F238E27FC236}">
                <a16:creationId xmlns:a16="http://schemas.microsoft.com/office/drawing/2014/main" id="{8CC3AB4A-63A3-458F-A047-49CA294C2B09}"/>
              </a:ext>
            </a:extLst>
          </p:cNvPr>
          <p:cNvPicPr>
            <a:picLocks noChangeAspect="1"/>
          </p:cNvPicPr>
          <p:nvPr/>
        </p:nvPicPr>
        <p:blipFill rotWithShape="1">
          <a:blip r:embed="rId3"/>
          <a:srcRect t="79421"/>
          <a:stretch/>
        </p:blipFill>
        <p:spPr>
          <a:xfrm>
            <a:off x="785590" y="3790031"/>
            <a:ext cx="4276725" cy="882069"/>
          </a:xfrm>
          <a:prstGeom prst="rect">
            <a:avLst/>
          </a:prstGeom>
        </p:spPr>
      </p:pic>
    </p:spTree>
    <p:extLst>
      <p:ext uri="{BB962C8B-B14F-4D97-AF65-F5344CB8AC3E}">
        <p14:creationId xmlns:p14="http://schemas.microsoft.com/office/powerpoint/2010/main" val="2912565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043C59-26D6-4FD3-B845-3A63BC8A0582}"/>
              </a:ext>
            </a:extLst>
          </p:cNvPr>
          <p:cNvPicPr>
            <a:picLocks noChangeAspect="1"/>
          </p:cNvPicPr>
          <p:nvPr/>
        </p:nvPicPr>
        <p:blipFill>
          <a:blip r:embed="rId3"/>
          <a:stretch>
            <a:fillRect/>
          </a:stretch>
        </p:blipFill>
        <p:spPr>
          <a:xfrm>
            <a:off x="422962" y="349078"/>
            <a:ext cx="5067300" cy="609600"/>
          </a:xfrm>
          <a:prstGeom prst="rect">
            <a:avLst/>
          </a:prstGeom>
        </p:spPr>
      </p:pic>
      <p:pic>
        <p:nvPicPr>
          <p:cNvPr id="4" name="Picture 3">
            <a:extLst>
              <a:ext uri="{FF2B5EF4-FFF2-40B4-BE49-F238E27FC236}">
                <a16:creationId xmlns:a16="http://schemas.microsoft.com/office/drawing/2014/main" id="{C0B8A83A-3947-405D-94DA-51B5629653F2}"/>
              </a:ext>
            </a:extLst>
          </p:cNvPr>
          <p:cNvPicPr>
            <a:picLocks noChangeAspect="1"/>
          </p:cNvPicPr>
          <p:nvPr/>
        </p:nvPicPr>
        <p:blipFill>
          <a:blip r:embed="rId4"/>
          <a:stretch>
            <a:fillRect/>
          </a:stretch>
        </p:blipFill>
        <p:spPr>
          <a:xfrm>
            <a:off x="425021" y="1265151"/>
            <a:ext cx="5495925" cy="4229100"/>
          </a:xfrm>
          <a:prstGeom prst="rect">
            <a:avLst/>
          </a:prstGeom>
        </p:spPr>
      </p:pic>
      <p:pic>
        <p:nvPicPr>
          <p:cNvPr id="5" name="Picture 4">
            <a:extLst>
              <a:ext uri="{FF2B5EF4-FFF2-40B4-BE49-F238E27FC236}">
                <a16:creationId xmlns:a16="http://schemas.microsoft.com/office/drawing/2014/main" id="{DD1B8DA7-6D59-44E8-831C-D8E5A94CC75A}"/>
              </a:ext>
            </a:extLst>
          </p:cNvPr>
          <p:cNvPicPr>
            <a:picLocks noChangeAspect="1"/>
          </p:cNvPicPr>
          <p:nvPr/>
        </p:nvPicPr>
        <p:blipFill>
          <a:blip r:embed="rId5"/>
          <a:stretch>
            <a:fillRect/>
          </a:stretch>
        </p:blipFill>
        <p:spPr>
          <a:xfrm>
            <a:off x="422962" y="5800724"/>
            <a:ext cx="3810000" cy="1057275"/>
          </a:xfrm>
          <a:prstGeom prst="rect">
            <a:avLst/>
          </a:prstGeom>
        </p:spPr>
      </p:pic>
      <p:sp>
        <p:nvSpPr>
          <p:cNvPr id="2" name="Rectangle 1">
            <a:extLst>
              <a:ext uri="{FF2B5EF4-FFF2-40B4-BE49-F238E27FC236}">
                <a16:creationId xmlns:a16="http://schemas.microsoft.com/office/drawing/2014/main" id="{08DD48C5-7ED8-4C3F-8732-BCDB6557EB88}"/>
              </a:ext>
            </a:extLst>
          </p:cNvPr>
          <p:cNvSpPr/>
          <p:nvPr/>
        </p:nvSpPr>
        <p:spPr>
          <a:xfrm>
            <a:off x="5338374" y="2983830"/>
            <a:ext cx="3889847" cy="369332"/>
          </a:xfrm>
          <a:prstGeom prst="rect">
            <a:avLst/>
          </a:prstGeom>
        </p:spPr>
        <p:txBody>
          <a:bodyPr wrap="none">
            <a:spAutoFit/>
          </a:bodyPr>
          <a:lstStyle/>
          <a:p>
            <a:r>
              <a:rPr lang="en-CA" dirty="0">
                <a:solidFill>
                  <a:srgbClr val="FF0000"/>
                </a:solidFill>
                <a:latin typeface="Times New Roman" panose="02020603050405020304" pitchFamily="18" charset="0"/>
                <a:cs typeface="Times New Roman" panose="02020603050405020304" pitchFamily="18" charset="0"/>
              </a:rPr>
              <a:t>_ means current value  in another word</a:t>
            </a:r>
          </a:p>
        </p:txBody>
      </p:sp>
      <p:cxnSp>
        <p:nvCxnSpPr>
          <p:cNvPr id="6" name="Straight Arrow Connector 5">
            <a:extLst>
              <a:ext uri="{FF2B5EF4-FFF2-40B4-BE49-F238E27FC236}">
                <a16:creationId xmlns:a16="http://schemas.microsoft.com/office/drawing/2014/main" id="{3B6F6563-F683-4C36-8503-7E992AB36F26}"/>
              </a:ext>
            </a:extLst>
          </p:cNvPr>
          <p:cNvCxnSpPr>
            <a:cxnSpLocks/>
          </p:cNvCxnSpPr>
          <p:nvPr/>
        </p:nvCxnSpPr>
        <p:spPr>
          <a:xfrm flipH="1">
            <a:off x="4563831" y="2995863"/>
            <a:ext cx="926431"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7" name="Rectangle 6">
            <a:extLst>
              <a:ext uri="{FF2B5EF4-FFF2-40B4-BE49-F238E27FC236}">
                <a16:creationId xmlns:a16="http://schemas.microsoft.com/office/drawing/2014/main" id="{D1FE0A83-9BD5-4B7C-8742-5DC9FF33D1B9}"/>
              </a:ext>
            </a:extLst>
          </p:cNvPr>
          <p:cNvSpPr/>
          <p:nvPr/>
        </p:nvSpPr>
        <p:spPr>
          <a:xfrm>
            <a:off x="5027046" y="4541910"/>
            <a:ext cx="3241913" cy="369332"/>
          </a:xfrm>
          <a:prstGeom prst="rect">
            <a:avLst/>
          </a:prstGeom>
        </p:spPr>
        <p:txBody>
          <a:bodyPr wrap="none">
            <a:spAutoFit/>
          </a:bodyPr>
          <a:lstStyle/>
          <a:p>
            <a:r>
              <a:rPr lang="en-CA" dirty="0">
                <a:solidFill>
                  <a:srgbClr val="FF0000"/>
                </a:solidFill>
                <a:latin typeface="Times New Roman" panose="02020603050405020304" pitchFamily="18" charset="0"/>
                <a:cs typeface="Times New Roman" panose="02020603050405020304" pitchFamily="18" charset="0"/>
              </a:rPr>
              <a:t>Foreach is higher order function </a:t>
            </a:r>
          </a:p>
        </p:txBody>
      </p:sp>
    </p:spTree>
    <p:extLst>
      <p:ext uri="{BB962C8B-B14F-4D97-AF65-F5344CB8AC3E}">
        <p14:creationId xmlns:p14="http://schemas.microsoft.com/office/powerpoint/2010/main" val="11858937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03E657-956E-4D6F-9F9F-D87884412102}"/>
              </a:ext>
            </a:extLst>
          </p:cNvPr>
          <p:cNvPicPr>
            <a:picLocks noChangeAspect="1"/>
          </p:cNvPicPr>
          <p:nvPr/>
        </p:nvPicPr>
        <p:blipFill>
          <a:blip r:embed="rId3"/>
          <a:stretch>
            <a:fillRect/>
          </a:stretch>
        </p:blipFill>
        <p:spPr>
          <a:xfrm>
            <a:off x="154526" y="169560"/>
            <a:ext cx="6005641" cy="4519195"/>
          </a:xfrm>
          <a:prstGeom prst="rect">
            <a:avLst/>
          </a:prstGeom>
        </p:spPr>
      </p:pic>
      <p:sp>
        <p:nvSpPr>
          <p:cNvPr id="3" name="Rectangle 2">
            <a:extLst>
              <a:ext uri="{FF2B5EF4-FFF2-40B4-BE49-F238E27FC236}">
                <a16:creationId xmlns:a16="http://schemas.microsoft.com/office/drawing/2014/main" id="{8D2FD4F9-A37E-4BB8-B9AE-A8EB6CE66557}"/>
              </a:ext>
            </a:extLst>
          </p:cNvPr>
          <p:cNvSpPr/>
          <p:nvPr/>
        </p:nvSpPr>
        <p:spPr>
          <a:xfrm>
            <a:off x="0" y="6042109"/>
            <a:ext cx="9047748" cy="646331"/>
          </a:xfrm>
          <a:prstGeom prst="rect">
            <a:avLst/>
          </a:prstGeom>
        </p:spPr>
        <p:txBody>
          <a:bodyPr wrap="square">
            <a:spAutoFit/>
          </a:bodyPr>
          <a:lstStyle/>
          <a:p>
            <a:r>
              <a:rPr lang="en-CA" dirty="0">
                <a:solidFill>
                  <a:srgbClr val="FF0000"/>
                </a:solidFill>
                <a:latin typeface="Times New Roman" panose="02020603050405020304" pitchFamily="18" charset="0"/>
                <a:cs typeface="Times New Roman" panose="02020603050405020304" pitchFamily="18" charset="0"/>
              </a:rPr>
              <a:t>Map returns a value .It passes the current element (2 in the first case, 50 in the second case , 28 in the third case and 36 in the forth case )  to double .</a:t>
            </a:r>
          </a:p>
        </p:txBody>
      </p:sp>
      <p:sp>
        <p:nvSpPr>
          <p:cNvPr id="4" name="Rectangle 3">
            <a:extLst>
              <a:ext uri="{FF2B5EF4-FFF2-40B4-BE49-F238E27FC236}">
                <a16:creationId xmlns:a16="http://schemas.microsoft.com/office/drawing/2014/main" id="{7BFFB8B4-C4BA-4653-AF7E-8B5073A25259}"/>
              </a:ext>
            </a:extLst>
          </p:cNvPr>
          <p:cNvSpPr/>
          <p:nvPr/>
        </p:nvSpPr>
        <p:spPr>
          <a:xfrm>
            <a:off x="5572832" y="3815834"/>
            <a:ext cx="3589444" cy="369332"/>
          </a:xfrm>
          <a:prstGeom prst="rect">
            <a:avLst/>
          </a:prstGeom>
        </p:spPr>
        <p:txBody>
          <a:bodyPr wrap="none">
            <a:spAutoFit/>
          </a:bodyPr>
          <a:lstStyle/>
          <a:p>
            <a:r>
              <a:rPr lang="en-CA" dirty="0">
                <a:solidFill>
                  <a:srgbClr val="FF0000"/>
                </a:solidFill>
                <a:latin typeface="Times New Roman" panose="02020603050405020304" pitchFamily="18" charset="0"/>
                <a:cs typeface="Times New Roman" panose="02020603050405020304" pitchFamily="18" charset="0"/>
              </a:rPr>
              <a:t>Map is another higher order function</a:t>
            </a:r>
          </a:p>
        </p:txBody>
      </p:sp>
    </p:spTree>
    <p:extLst>
      <p:ext uri="{BB962C8B-B14F-4D97-AF65-F5344CB8AC3E}">
        <p14:creationId xmlns:p14="http://schemas.microsoft.com/office/powerpoint/2010/main" val="22107719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0E6C0A6-6E8A-4011-920D-7262AF572F3F}"/>
              </a:ext>
            </a:extLst>
          </p:cNvPr>
          <p:cNvPicPr>
            <a:picLocks noChangeAspect="1"/>
          </p:cNvPicPr>
          <p:nvPr/>
        </p:nvPicPr>
        <p:blipFill>
          <a:blip r:embed="rId2"/>
          <a:stretch>
            <a:fillRect/>
          </a:stretch>
        </p:blipFill>
        <p:spPr>
          <a:xfrm>
            <a:off x="487419" y="257145"/>
            <a:ext cx="7323081" cy="5845121"/>
          </a:xfrm>
          <a:prstGeom prst="rect">
            <a:avLst/>
          </a:prstGeom>
        </p:spPr>
      </p:pic>
    </p:spTree>
    <p:extLst>
      <p:ext uri="{BB962C8B-B14F-4D97-AF65-F5344CB8AC3E}">
        <p14:creationId xmlns:p14="http://schemas.microsoft.com/office/powerpoint/2010/main" val="22873917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4620ED-4358-4AA7-8090-494B5859A810}"/>
              </a:ext>
            </a:extLst>
          </p:cNvPr>
          <p:cNvPicPr>
            <a:picLocks noChangeAspect="1"/>
          </p:cNvPicPr>
          <p:nvPr/>
        </p:nvPicPr>
        <p:blipFill>
          <a:blip r:embed="rId2"/>
          <a:stretch>
            <a:fillRect/>
          </a:stretch>
        </p:blipFill>
        <p:spPr>
          <a:xfrm>
            <a:off x="371475" y="290512"/>
            <a:ext cx="6838950" cy="5534025"/>
          </a:xfrm>
          <a:prstGeom prst="rect">
            <a:avLst/>
          </a:prstGeom>
        </p:spPr>
      </p:pic>
      <p:cxnSp>
        <p:nvCxnSpPr>
          <p:cNvPr id="4" name="Straight Arrow Connector 3">
            <a:extLst>
              <a:ext uri="{FF2B5EF4-FFF2-40B4-BE49-F238E27FC236}">
                <a16:creationId xmlns:a16="http://schemas.microsoft.com/office/drawing/2014/main" id="{153919E2-2296-4A81-9DB3-351B03616E87}"/>
              </a:ext>
            </a:extLst>
          </p:cNvPr>
          <p:cNvCxnSpPr>
            <a:cxnSpLocks/>
          </p:cNvCxnSpPr>
          <p:nvPr/>
        </p:nvCxnSpPr>
        <p:spPr>
          <a:xfrm flipH="1" flipV="1">
            <a:off x="1866900" y="2105025"/>
            <a:ext cx="838201" cy="82867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4123869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C11189-DF4F-43DF-8656-9C11AA54BE87}"/>
              </a:ext>
            </a:extLst>
          </p:cNvPr>
          <p:cNvPicPr>
            <a:picLocks noChangeAspect="1"/>
          </p:cNvPicPr>
          <p:nvPr/>
        </p:nvPicPr>
        <p:blipFill>
          <a:blip r:embed="rId3"/>
          <a:stretch>
            <a:fillRect/>
          </a:stretch>
        </p:blipFill>
        <p:spPr>
          <a:xfrm>
            <a:off x="1258166" y="0"/>
            <a:ext cx="5922818" cy="6858000"/>
          </a:xfrm>
          <a:prstGeom prst="rect">
            <a:avLst/>
          </a:prstGeom>
        </p:spPr>
      </p:pic>
      <p:cxnSp>
        <p:nvCxnSpPr>
          <p:cNvPr id="3" name="Straight Arrow Connector 2">
            <a:extLst>
              <a:ext uri="{FF2B5EF4-FFF2-40B4-BE49-F238E27FC236}">
                <a16:creationId xmlns:a16="http://schemas.microsoft.com/office/drawing/2014/main" id="{8E524207-2CC9-47B6-A1BB-0D7C6A3E4024}"/>
              </a:ext>
            </a:extLst>
          </p:cNvPr>
          <p:cNvCxnSpPr>
            <a:cxnSpLocks/>
          </p:cNvCxnSpPr>
          <p:nvPr/>
        </p:nvCxnSpPr>
        <p:spPr>
          <a:xfrm flipH="1" flipV="1">
            <a:off x="2247900" y="914400"/>
            <a:ext cx="1543052" cy="170497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 name="Straight Arrow Connector 4">
            <a:extLst>
              <a:ext uri="{FF2B5EF4-FFF2-40B4-BE49-F238E27FC236}">
                <a16:creationId xmlns:a16="http://schemas.microsoft.com/office/drawing/2014/main" id="{41A553CB-D445-4977-A05E-88D6D9D92B97}"/>
              </a:ext>
            </a:extLst>
          </p:cNvPr>
          <p:cNvCxnSpPr>
            <a:cxnSpLocks/>
          </p:cNvCxnSpPr>
          <p:nvPr/>
        </p:nvCxnSpPr>
        <p:spPr>
          <a:xfrm flipH="1">
            <a:off x="3248026" y="2857501"/>
            <a:ext cx="333374" cy="75247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4387703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2D159D-6999-45CA-8F7C-95688CB0536F}"/>
              </a:ext>
            </a:extLst>
          </p:cNvPr>
          <p:cNvPicPr>
            <a:picLocks noChangeAspect="1"/>
          </p:cNvPicPr>
          <p:nvPr/>
        </p:nvPicPr>
        <p:blipFill>
          <a:blip r:embed="rId2"/>
          <a:stretch>
            <a:fillRect/>
          </a:stretch>
        </p:blipFill>
        <p:spPr>
          <a:xfrm>
            <a:off x="1585981" y="0"/>
            <a:ext cx="5972038" cy="6858000"/>
          </a:xfrm>
          <a:prstGeom prst="rect">
            <a:avLst/>
          </a:prstGeom>
        </p:spPr>
      </p:pic>
    </p:spTree>
    <p:extLst>
      <p:ext uri="{BB962C8B-B14F-4D97-AF65-F5344CB8AC3E}">
        <p14:creationId xmlns:p14="http://schemas.microsoft.com/office/powerpoint/2010/main" val="18948850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2BFF07-86ED-493A-8826-C3A080E22EC2}"/>
              </a:ext>
            </a:extLst>
          </p:cNvPr>
          <p:cNvPicPr>
            <a:picLocks noChangeAspect="1"/>
          </p:cNvPicPr>
          <p:nvPr/>
        </p:nvPicPr>
        <p:blipFill>
          <a:blip r:embed="rId3"/>
          <a:stretch>
            <a:fillRect/>
          </a:stretch>
        </p:blipFill>
        <p:spPr>
          <a:xfrm>
            <a:off x="1554640" y="0"/>
            <a:ext cx="6034720" cy="6858000"/>
          </a:xfrm>
          <a:prstGeom prst="rect">
            <a:avLst/>
          </a:prstGeom>
        </p:spPr>
      </p:pic>
    </p:spTree>
    <p:extLst>
      <p:ext uri="{BB962C8B-B14F-4D97-AF65-F5344CB8AC3E}">
        <p14:creationId xmlns:p14="http://schemas.microsoft.com/office/powerpoint/2010/main" val="28172117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D1C5CD-B2D5-4E64-B84F-068A8184BC9B}"/>
              </a:ext>
            </a:extLst>
          </p:cNvPr>
          <p:cNvPicPr>
            <a:picLocks noChangeAspect="1"/>
          </p:cNvPicPr>
          <p:nvPr/>
        </p:nvPicPr>
        <p:blipFill>
          <a:blip r:embed="rId3"/>
          <a:stretch>
            <a:fillRect/>
          </a:stretch>
        </p:blipFill>
        <p:spPr>
          <a:xfrm>
            <a:off x="1213658" y="0"/>
            <a:ext cx="6716684" cy="6858000"/>
          </a:xfrm>
          <a:prstGeom prst="rect">
            <a:avLst/>
          </a:prstGeom>
        </p:spPr>
      </p:pic>
    </p:spTree>
    <p:extLst>
      <p:ext uri="{BB962C8B-B14F-4D97-AF65-F5344CB8AC3E}">
        <p14:creationId xmlns:p14="http://schemas.microsoft.com/office/powerpoint/2010/main" val="33780568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AFB7D3-76BC-4D0D-9074-A3D389218F96}"/>
              </a:ext>
            </a:extLst>
          </p:cNvPr>
          <p:cNvPicPr>
            <a:picLocks noChangeAspect="1"/>
          </p:cNvPicPr>
          <p:nvPr/>
        </p:nvPicPr>
        <p:blipFill rotWithShape="1">
          <a:blip r:embed="rId3"/>
          <a:srcRect t="8967"/>
          <a:stretch/>
        </p:blipFill>
        <p:spPr>
          <a:xfrm>
            <a:off x="188595" y="1913566"/>
            <a:ext cx="6019800" cy="3945267"/>
          </a:xfrm>
          <a:prstGeom prst="rect">
            <a:avLst/>
          </a:prstGeom>
        </p:spPr>
      </p:pic>
      <p:sp>
        <p:nvSpPr>
          <p:cNvPr id="3" name="Rectangle 2">
            <a:extLst>
              <a:ext uri="{FF2B5EF4-FFF2-40B4-BE49-F238E27FC236}">
                <a16:creationId xmlns:a16="http://schemas.microsoft.com/office/drawing/2014/main" id="{1BE6D06D-EF07-4EE6-A224-1AAF14535121}"/>
              </a:ext>
            </a:extLst>
          </p:cNvPr>
          <p:cNvSpPr/>
          <p:nvPr/>
        </p:nvSpPr>
        <p:spPr>
          <a:xfrm>
            <a:off x="188595" y="6007715"/>
            <a:ext cx="8766810" cy="646331"/>
          </a:xfrm>
          <a:prstGeom prst="rect">
            <a:avLst/>
          </a:prstGeom>
        </p:spPr>
        <p:txBody>
          <a:bodyPr wrap="square">
            <a:spAutoFit/>
          </a:bodyPr>
          <a:lstStyle/>
          <a:p>
            <a:pPr lvl="0" defTabSz="914400">
              <a:defRPr/>
            </a:pPr>
            <a:r>
              <a:rPr lang="en-CA" dirty="0">
                <a:solidFill>
                  <a:srgbClr val="FF0000"/>
                </a:solidFill>
                <a:latin typeface="Times New Roman" panose="02020603050405020304" pitchFamily="18" charset="0"/>
                <a:cs typeface="Times New Roman" panose="02020603050405020304" pitchFamily="18" charset="0"/>
              </a:rPr>
              <a:t>Scala says even I give you an option to use getter method with () and without () but I can enforce it.</a:t>
            </a:r>
          </a:p>
        </p:txBody>
      </p:sp>
      <p:cxnSp>
        <p:nvCxnSpPr>
          <p:cNvPr id="5" name="Straight Arrow Connector 4">
            <a:extLst>
              <a:ext uri="{FF2B5EF4-FFF2-40B4-BE49-F238E27FC236}">
                <a16:creationId xmlns:a16="http://schemas.microsoft.com/office/drawing/2014/main" id="{678197FD-C281-443F-9048-82F7D630E320}"/>
              </a:ext>
            </a:extLst>
          </p:cNvPr>
          <p:cNvCxnSpPr>
            <a:cxnSpLocks/>
          </p:cNvCxnSpPr>
          <p:nvPr/>
        </p:nvCxnSpPr>
        <p:spPr>
          <a:xfrm flipH="1">
            <a:off x="1703070" y="2031057"/>
            <a:ext cx="1977390" cy="53274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8" name="Straight Arrow Connector 7">
            <a:extLst>
              <a:ext uri="{FF2B5EF4-FFF2-40B4-BE49-F238E27FC236}">
                <a16:creationId xmlns:a16="http://schemas.microsoft.com/office/drawing/2014/main" id="{0F81CC19-78BA-4688-9B43-4BA08E70DBEF}"/>
              </a:ext>
            </a:extLst>
          </p:cNvPr>
          <p:cNvCxnSpPr>
            <a:cxnSpLocks/>
          </p:cNvCxnSpPr>
          <p:nvPr/>
        </p:nvCxnSpPr>
        <p:spPr>
          <a:xfrm flipH="1" flipV="1">
            <a:off x="1771650" y="2937510"/>
            <a:ext cx="1678304" cy="35810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3" name="Rectangle 12">
            <a:extLst>
              <a:ext uri="{FF2B5EF4-FFF2-40B4-BE49-F238E27FC236}">
                <a16:creationId xmlns:a16="http://schemas.microsoft.com/office/drawing/2014/main" id="{2FCE5C5F-30DC-4525-83FB-5EB08A55742B}"/>
              </a:ext>
            </a:extLst>
          </p:cNvPr>
          <p:cNvSpPr/>
          <p:nvPr/>
        </p:nvSpPr>
        <p:spPr>
          <a:xfrm>
            <a:off x="3680460" y="3244334"/>
            <a:ext cx="742511" cy="369332"/>
          </a:xfrm>
          <a:prstGeom prst="rect">
            <a:avLst/>
          </a:prstGeom>
        </p:spPr>
        <p:txBody>
          <a:bodyPr wrap="none">
            <a:spAutoFit/>
          </a:bodyPr>
          <a:lstStyle/>
          <a:p>
            <a:r>
              <a:rPr lang="en-CA" dirty="0">
                <a:solidFill>
                  <a:srgbClr val="FF0000"/>
                </a:solidFill>
                <a:latin typeface="Times New Roman" panose="02020603050405020304" pitchFamily="18" charset="0"/>
                <a:cs typeface="Times New Roman" panose="02020603050405020304" pitchFamily="18" charset="0"/>
              </a:rPr>
              <a:t>no  ( )</a:t>
            </a:r>
          </a:p>
        </p:txBody>
      </p:sp>
      <p:sp>
        <p:nvSpPr>
          <p:cNvPr id="14" name="Rectangle 13">
            <a:extLst>
              <a:ext uri="{FF2B5EF4-FFF2-40B4-BE49-F238E27FC236}">
                <a16:creationId xmlns:a16="http://schemas.microsoft.com/office/drawing/2014/main" id="{EC5D9784-B501-4A20-BFCB-30150C3F2FED}"/>
              </a:ext>
            </a:extLst>
          </p:cNvPr>
          <p:cNvSpPr/>
          <p:nvPr/>
        </p:nvSpPr>
        <p:spPr>
          <a:xfrm>
            <a:off x="3706758" y="1728900"/>
            <a:ext cx="742511" cy="369332"/>
          </a:xfrm>
          <a:prstGeom prst="rect">
            <a:avLst/>
          </a:prstGeom>
        </p:spPr>
        <p:txBody>
          <a:bodyPr wrap="none">
            <a:spAutoFit/>
          </a:bodyPr>
          <a:lstStyle/>
          <a:p>
            <a:r>
              <a:rPr lang="en-CA" dirty="0">
                <a:solidFill>
                  <a:srgbClr val="FF0000"/>
                </a:solidFill>
                <a:latin typeface="Times New Roman" panose="02020603050405020304" pitchFamily="18" charset="0"/>
                <a:cs typeface="Times New Roman" panose="02020603050405020304" pitchFamily="18" charset="0"/>
              </a:rPr>
              <a:t>no  ( )</a:t>
            </a:r>
          </a:p>
        </p:txBody>
      </p:sp>
    </p:spTree>
    <p:extLst>
      <p:ext uri="{BB962C8B-B14F-4D97-AF65-F5344CB8AC3E}">
        <p14:creationId xmlns:p14="http://schemas.microsoft.com/office/powerpoint/2010/main" val="2019149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DFA776A-C7A1-433A-B2C8-1BB6C36BC998}"/>
              </a:ext>
            </a:extLst>
          </p:cNvPr>
          <p:cNvPicPr>
            <a:picLocks noChangeAspect="1"/>
          </p:cNvPicPr>
          <p:nvPr/>
        </p:nvPicPr>
        <p:blipFill>
          <a:blip r:embed="rId3"/>
          <a:stretch>
            <a:fillRect/>
          </a:stretch>
        </p:blipFill>
        <p:spPr>
          <a:xfrm>
            <a:off x="1765315" y="0"/>
            <a:ext cx="5613369" cy="6858000"/>
          </a:xfrm>
          <a:prstGeom prst="rect">
            <a:avLst/>
          </a:prstGeom>
        </p:spPr>
      </p:pic>
    </p:spTree>
    <p:extLst>
      <p:ext uri="{BB962C8B-B14F-4D97-AF65-F5344CB8AC3E}">
        <p14:creationId xmlns:p14="http://schemas.microsoft.com/office/powerpoint/2010/main" val="24819788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EA839C-ADC3-4651-89BF-05BA9A008D35}"/>
              </a:ext>
            </a:extLst>
          </p:cNvPr>
          <p:cNvPicPr>
            <a:picLocks noChangeAspect="1"/>
          </p:cNvPicPr>
          <p:nvPr/>
        </p:nvPicPr>
        <p:blipFill>
          <a:blip r:embed="rId3"/>
          <a:stretch>
            <a:fillRect/>
          </a:stretch>
        </p:blipFill>
        <p:spPr>
          <a:xfrm>
            <a:off x="1508317" y="0"/>
            <a:ext cx="6127366" cy="6858000"/>
          </a:xfrm>
          <a:prstGeom prst="rect">
            <a:avLst/>
          </a:prstGeom>
        </p:spPr>
      </p:pic>
    </p:spTree>
    <p:extLst>
      <p:ext uri="{BB962C8B-B14F-4D97-AF65-F5344CB8AC3E}">
        <p14:creationId xmlns:p14="http://schemas.microsoft.com/office/powerpoint/2010/main" val="9911937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F98425-5C2E-431B-A331-1CFB1C64A37D}"/>
              </a:ext>
            </a:extLst>
          </p:cNvPr>
          <p:cNvPicPr>
            <a:picLocks noChangeAspect="1"/>
          </p:cNvPicPr>
          <p:nvPr/>
        </p:nvPicPr>
        <p:blipFill>
          <a:blip r:embed="rId3"/>
          <a:stretch>
            <a:fillRect/>
          </a:stretch>
        </p:blipFill>
        <p:spPr>
          <a:xfrm>
            <a:off x="1912197" y="0"/>
            <a:ext cx="5319606" cy="6858000"/>
          </a:xfrm>
          <a:prstGeom prst="rect">
            <a:avLst/>
          </a:prstGeom>
        </p:spPr>
      </p:pic>
    </p:spTree>
    <p:extLst>
      <p:ext uri="{BB962C8B-B14F-4D97-AF65-F5344CB8AC3E}">
        <p14:creationId xmlns:p14="http://schemas.microsoft.com/office/powerpoint/2010/main" val="36251485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8E73950-6311-4E81-9487-7A74880008B5}"/>
              </a:ext>
            </a:extLst>
          </p:cNvPr>
          <p:cNvPicPr>
            <a:picLocks noChangeAspect="1"/>
          </p:cNvPicPr>
          <p:nvPr/>
        </p:nvPicPr>
        <p:blipFill>
          <a:blip r:embed="rId3"/>
          <a:stretch>
            <a:fillRect/>
          </a:stretch>
        </p:blipFill>
        <p:spPr>
          <a:xfrm>
            <a:off x="76199" y="386981"/>
            <a:ext cx="7111903" cy="6263104"/>
          </a:xfrm>
          <a:prstGeom prst="rect">
            <a:avLst/>
          </a:prstGeom>
        </p:spPr>
      </p:pic>
      <p:sp>
        <p:nvSpPr>
          <p:cNvPr id="2" name="Rectangle 1">
            <a:extLst>
              <a:ext uri="{FF2B5EF4-FFF2-40B4-BE49-F238E27FC236}">
                <a16:creationId xmlns:a16="http://schemas.microsoft.com/office/drawing/2014/main" id="{C08AFD5D-5CB3-4EA8-BD24-78CA7D0DD554}"/>
              </a:ext>
            </a:extLst>
          </p:cNvPr>
          <p:cNvSpPr/>
          <p:nvPr/>
        </p:nvSpPr>
        <p:spPr>
          <a:xfrm>
            <a:off x="0" y="0"/>
            <a:ext cx="6356227" cy="523220"/>
          </a:xfrm>
          <a:prstGeom prst="rect">
            <a:avLst/>
          </a:prstGeom>
        </p:spPr>
        <p:txBody>
          <a:bodyPr wrap="none">
            <a:spAutoFit/>
          </a:bodyPr>
          <a:lstStyle/>
          <a:p>
            <a:r>
              <a:rPr lang="en-US" sz="2800" dirty="0">
                <a:solidFill>
                  <a:srgbClr val="FF0000"/>
                </a:solidFill>
                <a:latin typeface="Times New Roman" panose="02020603050405020304" pitchFamily="18" charset="0"/>
                <a:cs typeface="Times New Roman" panose="02020603050405020304" pitchFamily="18" charset="0"/>
              </a:rPr>
              <a:t>Anonymous Functions (or inline function) </a:t>
            </a:r>
            <a:endParaRPr lang="en-CA" sz="2800" dirty="0">
              <a:solidFill>
                <a:srgbClr val="FF0000"/>
              </a:solidFill>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7C319182-6B10-4F99-AA6B-976D5A37B65C}"/>
              </a:ext>
            </a:extLst>
          </p:cNvPr>
          <p:cNvSpPr/>
          <p:nvPr/>
        </p:nvSpPr>
        <p:spPr>
          <a:xfrm>
            <a:off x="76199" y="6465419"/>
            <a:ext cx="7953375" cy="338554"/>
          </a:xfrm>
          <a:prstGeom prst="rect">
            <a:avLst/>
          </a:prstGeom>
        </p:spPr>
        <p:txBody>
          <a:bodyPr wrap="square">
            <a:spAutoFit/>
          </a:bodyPr>
          <a:lstStyle/>
          <a:p>
            <a:r>
              <a:rPr lang="en-US" sz="1600" dirty="0">
                <a:solidFill>
                  <a:srgbClr val="FF0000"/>
                </a:solidFill>
                <a:latin typeface="Times New Roman" panose="02020603050405020304" pitchFamily="18" charset="0"/>
                <a:cs typeface="Times New Roman" panose="02020603050405020304" pitchFamily="18" charset="0"/>
              </a:rPr>
              <a:t>Anonymous Functions (or inline function) </a:t>
            </a:r>
            <a:r>
              <a:rPr lang="en-CA" sz="1600" dirty="0">
                <a:solidFill>
                  <a:srgbClr val="FF0000"/>
                </a:solidFill>
                <a:latin typeface="Times New Roman" panose="02020603050405020304" pitchFamily="18" charset="0"/>
                <a:cs typeface="Times New Roman" panose="02020603050405020304" pitchFamily="18" charset="0"/>
              </a:rPr>
              <a:t>Does not have a name</a:t>
            </a:r>
          </a:p>
        </p:txBody>
      </p:sp>
      <p:sp>
        <p:nvSpPr>
          <p:cNvPr id="4" name="Rectangle 3">
            <a:extLst>
              <a:ext uri="{FF2B5EF4-FFF2-40B4-BE49-F238E27FC236}">
                <a16:creationId xmlns:a16="http://schemas.microsoft.com/office/drawing/2014/main" id="{439A42B8-4A18-4DA2-A1F0-886831C71389}"/>
              </a:ext>
            </a:extLst>
          </p:cNvPr>
          <p:cNvSpPr/>
          <p:nvPr/>
        </p:nvSpPr>
        <p:spPr>
          <a:xfrm>
            <a:off x="3415143" y="3155736"/>
            <a:ext cx="1858201" cy="338554"/>
          </a:xfrm>
          <a:prstGeom prst="rect">
            <a:avLst/>
          </a:prstGeom>
        </p:spPr>
        <p:txBody>
          <a:bodyPr wrap="none">
            <a:spAutoFit/>
          </a:bodyPr>
          <a:lstStyle/>
          <a:p>
            <a:r>
              <a:rPr lang="en-US" sz="1600" dirty="0">
                <a:solidFill>
                  <a:srgbClr val="FF0000"/>
                </a:solidFill>
                <a:latin typeface="Times New Roman" panose="02020603050405020304" pitchFamily="18" charset="0"/>
                <a:cs typeface="Times New Roman" panose="02020603050405020304" pitchFamily="18" charset="0"/>
              </a:rPr>
              <a:t>Functions </a:t>
            </a:r>
            <a:r>
              <a:rPr lang="en-CA" sz="1600" dirty="0">
                <a:solidFill>
                  <a:srgbClr val="FF0000"/>
                </a:solidFill>
                <a:latin typeface="Times New Roman" panose="02020603050405020304" pitchFamily="18" charset="0"/>
                <a:cs typeface="Times New Roman" panose="02020603050405020304" pitchFamily="18" charset="0"/>
              </a:rPr>
              <a:t>will have </a:t>
            </a:r>
          </a:p>
        </p:txBody>
      </p:sp>
      <p:sp>
        <p:nvSpPr>
          <p:cNvPr id="5" name="Rectangle 4">
            <a:extLst>
              <a:ext uri="{FF2B5EF4-FFF2-40B4-BE49-F238E27FC236}">
                <a16:creationId xmlns:a16="http://schemas.microsoft.com/office/drawing/2014/main" id="{18BF6837-399D-4616-82C4-8771F6EEF1F6}"/>
              </a:ext>
            </a:extLst>
          </p:cNvPr>
          <p:cNvSpPr/>
          <p:nvPr/>
        </p:nvSpPr>
        <p:spPr>
          <a:xfrm>
            <a:off x="3769343" y="3613666"/>
            <a:ext cx="3017173" cy="338554"/>
          </a:xfrm>
          <a:prstGeom prst="rect">
            <a:avLst/>
          </a:prstGeom>
        </p:spPr>
        <p:txBody>
          <a:bodyPr wrap="none">
            <a:spAutoFit/>
          </a:bodyPr>
          <a:lstStyle/>
          <a:p>
            <a:r>
              <a:rPr lang="en-US" sz="1600" dirty="0">
                <a:solidFill>
                  <a:srgbClr val="FF0000"/>
                </a:solidFill>
                <a:latin typeface="Times New Roman" panose="02020603050405020304" pitchFamily="18" charset="0"/>
                <a:cs typeface="Times New Roman" panose="02020603050405020304" pitchFamily="18" charset="0"/>
              </a:rPr>
              <a:t>Anonymous Functions </a:t>
            </a:r>
            <a:r>
              <a:rPr lang="en-CA" sz="1600" dirty="0">
                <a:solidFill>
                  <a:srgbClr val="FF0000"/>
                </a:solidFill>
                <a:latin typeface="Times New Roman" panose="02020603050405020304" pitchFamily="18" charset="0"/>
                <a:cs typeface="Times New Roman" panose="02020603050405020304" pitchFamily="18" charset="0"/>
              </a:rPr>
              <a:t> will return</a:t>
            </a:r>
          </a:p>
        </p:txBody>
      </p:sp>
      <p:cxnSp>
        <p:nvCxnSpPr>
          <p:cNvPr id="7" name="Straight Arrow Connector 6">
            <a:extLst>
              <a:ext uri="{FF2B5EF4-FFF2-40B4-BE49-F238E27FC236}">
                <a16:creationId xmlns:a16="http://schemas.microsoft.com/office/drawing/2014/main" id="{487913E9-B5C3-478E-9F60-7BD294D81B58}"/>
              </a:ext>
            </a:extLst>
          </p:cNvPr>
          <p:cNvCxnSpPr>
            <a:cxnSpLocks/>
            <a:stCxn id="4" idx="1"/>
          </p:cNvCxnSpPr>
          <p:nvPr/>
        </p:nvCxnSpPr>
        <p:spPr>
          <a:xfrm flipH="1" flipV="1">
            <a:off x="2219757" y="3051810"/>
            <a:ext cx="1195386" cy="27320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1" name="Straight Arrow Connector 10">
            <a:extLst>
              <a:ext uri="{FF2B5EF4-FFF2-40B4-BE49-F238E27FC236}">
                <a16:creationId xmlns:a16="http://schemas.microsoft.com/office/drawing/2014/main" id="{C190B397-8E86-43C6-8BD1-0C79D6F5632E}"/>
              </a:ext>
            </a:extLst>
          </p:cNvPr>
          <p:cNvCxnSpPr>
            <a:cxnSpLocks/>
          </p:cNvCxnSpPr>
          <p:nvPr/>
        </p:nvCxnSpPr>
        <p:spPr>
          <a:xfrm flipH="1" flipV="1">
            <a:off x="2927871" y="3051810"/>
            <a:ext cx="803373" cy="748418"/>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1939531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BA5C10-93C0-4E9D-9513-78074E0C194E}"/>
              </a:ext>
            </a:extLst>
          </p:cNvPr>
          <p:cNvPicPr>
            <a:picLocks noChangeAspect="1"/>
          </p:cNvPicPr>
          <p:nvPr/>
        </p:nvPicPr>
        <p:blipFill>
          <a:blip r:embed="rId3"/>
          <a:stretch>
            <a:fillRect/>
          </a:stretch>
        </p:blipFill>
        <p:spPr>
          <a:xfrm>
            <a:off x="1128712" y="228600"/>
            <a:ext cx="6886575" cy="6400800"/>
          </a:xfrm>
          <a:prstGeom prst="rect">
            <a:avLst/>
          </a:prstGeom>
        </p:spPr>
      </p:pic>
    </p:spTree>
    <p:extLst>
      <p:ext uri="{BB962C8B-B14F-4D97-AF65-F5344CB8AC3E}">
        <p14:creationId xmlns:p14="http://schemas.microsoft.com/office/powerpoint/2010/main" val="10970748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BF577C-55DB-4312-90C5-04A8968E8EBC}"/>
              </a:ext>
            </a:extLst>
          </p:cNvPr>
          <p:cNvPicPr>
            <a:picLocks noChangeAspect="1"/>
          </p:cNvPicPr>
          <p:nvPr/>
        </p:nvPicPr>
        <p:blipFill>
          <a:blip r:embed="rId3"/>
          <a:stretch>
            <a:fillRect/>
          </a:stretch>
        </p:blipFill>
        <p:spPr>
          <a:xfrm>
            <a:off x="1228725" y="328612"/>
            <a:ext cx="6686550" cy="6200775"/>
          </a:xfrm>
          <a:prstGeom prst="rect">
            <a:avLst/>
          </a:prstGeom>
        </p:spPr>
      </p:pic>
    </p:spTree>
    <p:extLst>
      <p:ext uri="{BB962C8B-B14F-4D97-AF65-F5344CB8AC3E}">
        <p14:creationId xmlns:p14="http://schemas.microsoft.com/office/powerpoint/2010/main" val="276880578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956101-5FD8-4E07-9879-054EDBC531A6}"/>
              </a:ext>
            </a:extLst>
          </p:cNvPr>
          <p:cNvPicPr>
            <a:picLocks noChangeAspect="1"/>
          </p:cNvPicPr>
          <p:nvPr/>
        </p:nvPicPr>
        <p:blipFill>
          <a:blip r:embed="rId3"/>
          <a:stretch>
            <a:fillRect/>
          </a:stretch>
        </p:blipFill>
        <p:spPr>
          <a:xfrm>
            <a:off x="306387" y="977900"/>
            <a:ext cx="4733925" cy="1457325"/>
          </a:xfrm>
          <a:prstGeom prst="rect">
            <a:avLst/>
          </a:prstGeom>
        </p:spPr>
      </p:pic>
      <p:sp>
        <p:nvSpPr>
          <p:cNvPr id="2" name="Rectangle 1">
            <a:extLst>
              <a:ext uri="{FF2B5EF4-FFF2-40B4-BE49-F238E27FC236}">
                <a16:creationId xmlns:a16="http://schemas.microsoft.com/office/drawing/2014/main" id="{266B6533-AEEE-4421-83D0-498CFA06BB23}"/>
              </a:ext>
            </a:extLst>
          </p:cNvPr>
          <p:cNvSpPr/>
          <p:nvPr/>
        </p:nvSpPr>
        <p:spPr>
          <a:xfrm>
            <a:off x="0" y="6038850"/>
            <a:ext cx="9144000" cy="307777"/>
          </a:xfrm>
          <a:prstGeom prst="rect">
            <a:avLst/>
          </a:prstGeom>
        </p:spPr>
        <p:txBody>
          <a:bodyPr wrap="square">
            <a:spAutoFit/>
          </a:bodyPr>
          <a:lstStyle/>
          <a:p>
            <a:r>
              <a:rPr lang="en-CA" sz="1400" dirty="0">
                <a:solidFill>
                  <a:srgbClr val="FF0000"/>
                </a:solidFill>
                <a:latin typeface="Times New Roman" panose="02020603050405020304" pitchFamily="18" charset="0"/>
                <a:cs typeface="Times New Roman" panose="02020603050405020304" pitchFamily="18" charset="0"/>
              </a:rPr>
              <a:t>We can also summarize more .</a:t>
            </a:r>
          </a:p>
        </p:txBody>
      </p:sp>
    </p:spTree>
    <p:extLst>
      <p:ext uri="{BB962C8B-B14F-4D97-AF65-F5344CB8AC3E}">
        <p14:creationId xmlns:p14="http://schemas.microsoft.com/office/powerpoint/2010/main" val="9993463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7C7FD59-1F3D-4AC3-A717-3DB456C57F4A}"/>
              </a:ext>
            </a:extLst>
          </p:cNvPr>
          <p:cNvPicPr>
            <a:picLocks noChangeAspect="1"/>
          </p:cNvPicPr>
          <p:nvPr/>
        </p:nvPicPr>
        <p:blipFill>
          <a:blip r:embed="rId3"/>
          <a:stretch>
            <a:fillRect/>
          </a:stretch>
        </p:blipFill>
        <p:spPr>
          <a:xfrm>
            <a:off x="3006483" y="0"/>
            <a:ext cx="5172788" cy="6858000"/>
          </a:xfrm>
          <a:prstGeom prst="rect">
            <a:avLst/>
          </a:prstGeom>
        </p:spPr>
      </p:pic>
      <p:sp>
        <p:nvSpPr>
          <p:cNvPr id="3" name="Rectangle 2">
            <a:extLst>
              <a:ext uri="{FF2B5EF4-FFF2-40B4-BE49-F238E27FC236}">
                <a16:creationId xmlns:a16="http://schemas.microsoft.com/office/drawing/2014/main" id="{3A0CEE96-8173-43ED-96B0-2C5915E6EEED}"/>
              </a:ext>
            </a:extLst>
          </p:cNvPr>
          <p:cNvSpPr/>
          <p:nvPr/>
        </p:nvSpPr>
        <p:spPr>
          <a:xfrm>
            <a:off x="5592877" y="1849809"/>
            <a:ext cx="2470805" cy="369332"/>
          </a:xfrm>
          <a:prstGeom prst="rect">
            <a:avLst/>
          </a:prstGeom>
        </p:spPr>
        <p:txBody>
          <a:bodyPr wrap="none">
            <a:spAutoFit/>
          </a:bodyPr>
          <a:lstStyle/>
          <a:p>
            <a:r>
              <a:rPr lang="en-CA" dirty="0">
                <a:solidFill>
                  <a:srgbClr val="FF0000"/>
                </a:solidFill>
                <a:latin typeface="Times New Roman" panose="02020603050405020304" pitchFamily="18" charset="0"/>
                <a:cs typeface="Times New Roman" panose="02020603050405020304" pitchFamily="18" charset="0"/>
              </a:rPr>
              <a:t>Java time get and setter </a:t>
            </a:r>
          </a:p>
        </p:txBody>
      </p:sp>
      <p:sp>
        <p:nvSpPr>
          <p:cNvPr id="4" name="Rectangle 3">
            <a:extLst>
              <a:ext uri="{FF2B5EF4-FFF2-40B4-BE49-F238E27FC236}">
                <a16:creationId xmlns:a16="http://schemas.microsoft.com/office/drawing/2014/main" id="{0C71E5A6-B28C-4B0F-9F5A-9A320476A6A5}"/>
              </a:ext>
            </a:extLst>
          </p:cNvPr>
          <p:cNvSpPr/>
          <p:nvPr/>
        </p:nvSpPr>
        <p:spPr>
          <a:xfrm>
            <a:off x="63623" y="126214"/>
            <a:ext cx="2470805" cy="369332"/>
          </a:xfrm>
          <a:prstGeom prst="rect">
            <a:avLst/>
          </a:prstGeom>
        </p:spPr>
        <p:txBody>
          <a:bodyPr wrap="none">
            <a:spAutoFit/>
          </a:bodyPr>
          <a:lstStyle/>
          <a:p>
            <a:r>
              <a:rPr lang="en-CA" dirty="0">
                <a:solidFill>
                  <a:srgbClr val="FF0000"/>
                </a:solidFill>
                <a:latin typeface="Times New Roman" panose="02020603050405020304" pitchFamily="18" charset="0"/>
                <a:cs typeface="Times New Roman" panose="02020603050405020304" pitchFamily="18" charset="0"/>
              </a:rPr>
              <a:t>Java time get and setter </a:t>
            </a:r>
          </a:p>
        </p:txBody>
      </p:sp>
    </p:spTree>
    <p:extLst>
      <p:ext uri="{BB962C8B-B14F-4D97-AF65-F5344CB8AC3E}">
        <p14:creationId xmlns:p14="http://schemas.microsoft.com/office/powerpoint/2010/main" val="1874236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6635F1-697F-458F-9F5E-12BD3EDC509F}"/>
              </a:ext>
            </a:extLst>
          </p:cNvPr>
          <p:cNvPicPr>
            <a:picLocks noChangeAspect="1"/>
          </p:cNvPicPr>
          <p:nvPr/>
        </p:nvPicPr>
        <p:blipFill>
          <a:blip r:embed="rId3"/>
          <a:stretch>
            <a:fillRect/>
          </a:stretch>
        </p:blipFill>
        <p:spPr>
          <a:xfrm>
            <a:off x="2200275" y="1952625"/>
            <a:ext cx="4743450" cy="2952750"/>
          </a:xfrm>
          <a:prstGeom prst="rect">
            <a:avLst/>
          </a:prstGeom>
        </p:spPr>
      </p:pic>
    </p:spTree>
    <p:extLst>
      <p:ext uri="{BB962C8B-B14F-4D97-AF65-F5344CB8AC3E}">
        <p14:creationId xmlns:p14="http://schemas.microsoft.com/office/powerpoint/2010/main" val="19093460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4177</TotalTime>
  <Words>2460</Words>
  <Application>Microsoft Office PowerPoint</Application>
  <PresentationFormat>On-screen Show (4:3)</PresentationFormat>
  <Paragraphs>258</Paragraphs>
  <Slides>76</Slides>
  <Notes>49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76</vt:i4>
      </vt:variant>
    </vt:vector>
  </HeadingPairs>
  <TitlesOfParts>
    <vt:vector size="80" baseType="lpstr">
      <vt:lpstr>Arial</vt:lpstr>
      <vt:lpstr>Calibri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Objects – Singleton Object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Objects - Companion</vt:lpstr>
      <vt:lpstr>PowerPoint Presentation</vt:lpstr>
      <vt:lpstr>PowerPoint Presentation</vt:lpstr>
      <vt:lpstr>PowerPoint Presentation</vt:lpstr>
      <vt:lpstr>PowerPoint Presentation</vt:lpstr>
      <vt:lpstr>PowerPoint Presentation</vt:lpstr>
      <vt:lpstr>Traits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Scala</dc:title>
  <dc:creator>Mausam Ghosh</dc:creator>
  <cp:lastModifiedBy>pedram h</cp:lastModifiedBy>
  <cp:revision>206</cp:revision>
  <dcterms:created xsi:type="dcterms:W3CDTF">2019-03-04T02:41:16Z</dcterms:created>
  <dcterms:modified xsi:type="dcterms:W3CDTF">2020-03-21T13:49:26Z</dcterms:modified>
</cp:coreProperties>
</file>